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72" r:id="rId4"/>
    <p:sldId id="273" r:id="rId5"/>
    <p:sldId id="276" r:id="rId6"/>
    <p:sldId id="277" r:id="rId7"/>
    <p:sldId id="285" r:id="rId8"/>
    <p:sldId id="284" r:id="rId9"/>
    <p:sldId id="287" r:id="rId10"/>
    <p:sldId id="279" r:id="rId11"/>
    <p:sldId id="281" r:id="rId12"/>
    <p:sldId id="280" r:id="rId13"/>
    <p:sldId id="282" r:id="rId14"/>
    <p:sldId id="278" r:id="rId15"/>
  </p:sldIdLst>
  <p:sldSz cx="18288000" cy="10287000"/>
  <p:notesSz cx="6858000" cy="9144000"/>
  <p:embeddedFontLst>
    <p:embeddedFont>
      <p:font typeface="Helios Bold" panose="020B0600000101010101" charset="0"/>
      <p:regular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Source Han Sans KR" panose="020B0600000101010101" charset="-127"/>
      <p:regular r:id="rId20"/>
    </p:embeddedFont>
    <p:embeddedFont>
      <p:font typeface="Source Han Sans KR Light" panose="020B0600000101010101" charset="-127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man" initials="h" lastIdx="1" clrIdx="0">
    <p:extLst>
      <p:ext uri="{19B8F6BF-5375-455C-9EA6-DF929625EA0E}">
        <p15:presenceInfo xmlns:p15="http://schemas.microsoft.com/office/powerpoint/2012/main" userId="hum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3274" autoAdjust="0"/>
  </p:normalViewPr>
  <p:slideViewPr>
    <p:cSldViewPr>
      <p:cViewPr varScale="1">
        <p:scale>
          <a:sx n="54" d="100"/>
          <a:sy n="54" d="100"/>
        </p:scale>
        <p:origin x="114" y="7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B69597-6AA3-4255-8DBC-8F5D0D05EFF7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CB8C8-7502-4D9C-B3A1-F5A41C5F43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456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CB8C8-7502-4D9C-B3A1-F5A41C5F43B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420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3" name="TextBox 3"/>
          <p:cNvSpPr txBox="1"/>
          <p:nvPr/>
        </p:nvSpPr>
        <p:spPr>
          <a:xfrm>
            <a:off x="5157192" y="4191425"/>
            <a:ext cx="7973616" cy="1683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73"/>
              </a:lnSpc>
              <a:spcBef>
                <a:spcPct val="0"/>
              </a:spcBef>
            </a:pPr>
            <a:r>
              <a:rPr lang="en-US" sz="10195" b="1" dirty="0" err="1" smtClean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Ask</a:t>
            </a:r>
            <a:r>
              <a:rPr lang="en-US" sz="10195" dirty="0" err="1" smtClean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ios Bold"/>
                <a:ea typeface="Helios Bold"/>
                <a:cs typeface="Helios Bold"/>
                <a:sym typeface="Helios Bold"/>
              </a:rPr>
              <a:t>Fin</a:t>
            </a:r>
            <a:endParaRPr lang="en-US" sz="10195" dirty="0">
              <a:ln w="0"/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elios Bold"/>
              <a:ea typeface="Helios Bold"/>
              <a:cs typeface="Helios Bold"/>
              <a:sym typeface="Helio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419868" y="6210300"/>
            <a:ext cx="5448263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 dirty="0" smtClean="0">
                <a:solidFill>
                  <a:schemeClr val="bg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복잡한 시장 데이터와 어려운 질문들</a:t>
            </a:r>
            <a:r>
              <a:rPr lang="en-US" altLang="ko-KR" sz="2499" dirty="0" smtClean="0">
                <a:solidFill>
                  <a:schemeClr val="bg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  <a:r>
              <a:rPr lang="ko-KR" altLang="en-US" sz="2499" dirty="0" smtClean="0">
                <a:solidFill>
                  <a:schemeClr val="bg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이제 </a:t>
            </a:r>
            <a:r>
              <a:rPr lang="en-US" altLang="ko-KR" sz="2800" b="1" dirty="0" err="1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Ask</a:t>
            </a:r>
            <a:r>
              <a:rPr lang="en-US" altLang="ko-KR" sz="2800" dirty="0" err="1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ios Bold"/>
                <a:ea typeface="Helios Bold"/>
                <a:cs typeface="Helios Bold"/>
                <a:sym typeface="Helios Bold"/>
              </a:rPr>
              <a:t>Fin</a:t>
            </a:r>
            <a:r>
              <a:rPr lang="en-US" altLang="ko-KR" sz="2499" dirty="0" smtClean="0">
                <a:solidFill>
                  <a:schemeClr val="bg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AI</a:t>
            </a:r>
            <a:r>
              <a:rPr lang="ko-KR" altLang="en-US" sz="2499" dirty="0" smtClean="0">
                <a:solidFill>
                  <a:schemeClr val="bg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에게 물어보세요</a:t>
            </a:r>
            <a:r>
              <a:rPr lang="en-US" altLang="ko-KR" sz="2499" dirty="0" smtClean="0">
                <a:solidFill>
                  <a:schemeClr val="bg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 dirty="0" smtClean="0">
                <a:solidFill>
                  <a:schemeClr val="bg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발표자</a:t>
            </a:r>
            <a:r>
              <a:rPr lang="en-US" altLang="ko-KR" sz="2499" dirty="0" smtClean="0">
                <a:solidFill>
                  <a:schemeClr val="bg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&amp;</a:t>
            </a:r>
            <a:r>
              <a:rPr lang="ko-KR" altLang="en-US" sz="2499" dirty="0" smtClean="0">
                <a:solidFill>
                  <a:schemeClr val="bg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팀장 </a:t>
            </a:r>
            <a:r>
              <a:rPr lang="en-US" altLang="ko-KR" sz="2499" dirty="0" smtClean="0">
                <a:solidFill>
                  <a:schemeClr val="bg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sz="2499" dirty="0" smtClean="0">
                <a:solidFill>
                  <a:schemeClr val="bg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전현준</a:t>
            </a:r>
            <a:endParaRPr lang="en-US" altLang="ko-KR" sz="2499" dirty="0" smtClean="0">
              <a:solidFill>
                <a:schemeClr val="bg2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 dirty="0" smtClean="0">
                <a:solidFill>
                  <a:schemeClr val="bg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팀원</a:t>
            </a:r>
            <a:r>
              <a:rPr lang="en-US" altLang="ko-KR" sz="2499" dirty="0">
                <a:solidFill>
                  <a:schemeClr val="bg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sz="2499" dirty="0" smtClean="0">
                <a:solidFill>
                  <a:schemeClr val="bg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sz="2499" dirty="0" err="1" smtClean="0">
                <a:solidFill>
                  <a:schemeClr val="bg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정원민</a:t>
            </a:r>
            <a:r>
              <a:rPr lang="en-US" altLang="ko-KR" sz="2499" dirty="0" smtClean="0">
                <a:solidFill>
                  <a:schemeClr val="bg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499" dirty="0" err="1" smtClean="0">
                <a:solidFill>
                  <a:schemeClr val="bg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소형섭</a:t>
            </a:r>
            <a:r>
              <a:rPr lang="en-US" altLang="ko-KR" sz="2499" dirty="0" smtClean="0">
                <a:solidFill>
                  <a:schemeClr val="bg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499" dirty="0" smtClean="0">
                <a:solidFill>
                  <a:schemeClr val="bg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최주호</a:t>
            </a:r>
            <a:r>
              <a:rPr lang="en-US" altLang="ko-KR" sz="2499" dirty="0">
                <a:solidFill>
                  <a:schemeClr val="bg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</a:t>
            </a:r>
            <a:r>
              <a:rPr lang="en-US" altLang="ko-KR" sz="2499" dirty="0" smtClean="0">
                <a:solidFill>
                  <a:schemeClr val="bg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2499" dirty="0" smtClean="0">
                <a:solidFill>
                  <a:schemeClr val="bg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정상철</a:t>
            </a:r>
            <a:endParaRPr lang="en-US" altLang="ko-KR" sz="2499" dirty="0">
              <a:solidFill>
                <a:schemeClr val="bg2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2" name="직사각형 1"/>
          <p:cNvSpPr/>
          <p:nvPr/>
        </p:nvSpPr>
        <p:spPr>
          <a:xfrm>
            <a:off x="1028700" y="455358"/>
            <a:ext cx="1830950" cy="451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E9E8E6"/>
                </a:solidFill>
                <a:latin typeface="Helios Bold" panose="020B0600000101010101" charset="0"/>
                <a:ea typeface="Helios Bold"/>
                <a:cs typeface="Helios Bold"/>
                <a:sym typeface="Helios Bold"/>
              </a:rPr>
              <a:t>기술 스택</a:t>
            </a:r>
            <a:endParaRPr lang="en-US" altLang="ko-KR" sz="3000" b="1" dirty="0">
              <a:solidFill>
                <a:srgbClr val="E9E8E6"/>
              </a:solidFill>
              <a:latin typeface="Helios Bold"/>
              <a:ea typeface="Helios Bold"/>
              <a:cs typeface="Helios Bold"/>
              <a:sym typeface="Helios Bold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28700" y="1333500"/>
            <a:ext cx="3477234" cy="451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E9E8E6"/>
                </a:solidFill>
                <a:latin typeface="Helios Bold" panose="020B0600000101010101" charset="0"/>
                <a:ea typeface="Helios Bold"/>
                <a:cs typeface="Helios Bold"/>
                <a:sym typeface="Helios Bold"/>
              </a:rPr>
              <a:t>프레임워크 및 언어</a:t>
            </a:r>
            <a:endParaRPr lang="en-US" altLang="ko-KR" sz="3000" b="1" dirty="0">
              <a:solidFill>
                <a:srgbClr val="E9E8E6"/>
              </a:solidFill>
              <a:latin typeface="Helios Bold"/>
              <a:ea typeface="Helios Bold"/>
              <a:cs typeface="Helios Bold"/>
              <a:sym typeface="Helios 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28700" y="2247900"/>
            <a:ext cx="4152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Front-End</a:t>
            </a:r>
          </a:p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091160" y="2247899"/>
            <a:ext cx="4152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AI Model</a:t>
            </a:r>
          </a:p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059930" y="2247899"/>
            <a:ext cx="41529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Back-end</a:t>
            </a:r>
          </a:p>
        </p:txBody>
      </p:sp>
      <p:pic>
        <p:nvPicPr>
          <p:cNvPr id="3076" name="Picture 4" descr="sqlalchemy] Entity.metadata.create_all() 자동으로 테이블 생성하기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084" y="7973080"/>
            <a:ext cx="1606592" cy="64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Flask Logo PNG Transparent &amp; SVG Vector - Freebie Suppl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2690" y="5290563"/>
            <a:ext cx="787379" cy="101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TIL 1-1 : Python 역사와 소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606" y="2919116"/>
            <a:ext cx="1770787" cy="110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ML CSS JS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287" y="2800101"/>
            <a:ext cx="1089726" cy="112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File:Bootstrap logo.svg - Wikimedia Comm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040" y="5392426"/>
            <a:ext cx="998220" cy="66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파일:Chart.js logo.svg - 위키백과, 우리 모두의 백과사전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691372" y="7857835"/>
            <a:ext cx="873126" cy="87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Gemini Flash - TalentGenius AgentHub - AgentHub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9028" y="2908281"/>
            <a:ext cx="1481267" cy="77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3242663" y="3909848"/>
            <a:ext cx="3810000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자연어 이해 및 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JSON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생성의 핵심 엔진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3124662" y="8807537"/>
            <a:ext cx="4194809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단기 주가 추세 예측 및 분류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222935" y="3923443"/>
            <a:ext cx="3810000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웹의 구조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,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스타일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,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동적 기능 구현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200150" y="6305686"/>
            <a:ext cx="3810000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60" dirty="0" err="1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반응형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 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UI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컴포넌트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(</a:t>
            </a:r>
            <a:r>
              <a:rPr lang="ko-KR" altLang="en-US" sz="1760" dirty="0" err="1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모달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,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버튼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)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구축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222935" y="8730961"/>
            <a:ext cx="3810000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대시보드의 대화형 금융 차트 시각화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257400" y="3865039"/>
            <a:ext cx="3773196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서버 </a:t>
            </a:r>
            <a:r>
              <a:rPr lang="ko-KR" altLang="en-US" sz="1760" dirty="0" err="1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로직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 및 데이터 </a:t>
            </a:r>
            <a:r>
              <a:rPr lang="ko-KR" altLang="en-US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분석 </a:t>
            </a:r>
            <a:endParaRPr lang="ko-KR" altLang="en-US" sz="1760" dirty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249782" y="6372263"/>
            <a:ext cx="3773196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API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서버 구축 및 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HTTP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요청 처리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249782" y="8807537"/>
            <a:ext cx="3773196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MySQL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데이터베이스 연동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(ORM)</a:t>
            </a:r>
            <a:endParaRPr lang="ko-KR" altLang="en-US" sz="1760" dirty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</p:txBody>
      </p:sp>
      <p:pic>
        <p:nvPicPr>
          <p:cNvPr id="1028" name="Picture 4" descr="Hugging Face - Current Opening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5032" y="5119664"/>
            <a:ext cx="1245263" cy="121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3026839" y="6372263"/>
            <a:ext cx="4194809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뉴스 감성 분석을 위한 모델 로드 및 추론 파이프라인</a:t>
            </a:r>
          </a:p>
        </p:txBody>
      </p:sp>
      <p:pic>
        <p:nvPicPr>
          <p:cNvPr id="1030" name="Picture 6" descr="Understanding XGBoost &amp; it's growing popularity among the ML community | by  Deep Borkar | Analytics Vidhya | Medium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5653" y="7729139"/>
            <a:ext cx="1725822" cy="95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26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2" name="직사각형 1"/>
          <p:cNvSpPr/>
          <p:nvPr/>
        </p:nvSpPr>
        <p:spPr>
          <a:xfrm>
            <a:off x="1028700" y="455358"/>
            <a:ext cx="1830950" cy="451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E9E8E6"/>
                </a:solidFill>
                <a:latin typeface="Helios Bold" panose="020B0600000101010101" charset="0"/>
                <a:ea typeface="Helios Bold"/>
                <a:cs typeface="Helios Bold"/>
                <a:sym typeface="Helios Bold"/>
              </a:rPr>
              <a:t>기술 스택</a:t>
            </a:r>
            <a:endParaRPr lang="en-US" altLang="ko-KR" sz="3000" b="1" dirty="0">
              <a:solidFill>
                <a:srgbClr val="E9E8E6"/>
              </a:solidFill>
              <a:latin typeface="Helios Bold"/>
              <a:ea typeface="Helios Bold"/>
              <a:cs typeface="Helios Bold"/>
              <a:sym typeface="Helios Bold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28700" y="1333500"/>
            <a:ext cx="3584636" cy="451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ko-KR" altLang="en-US" sz="3000" b="1" dirty="0" smtClean="0">
                <a:solidFill>
                  <a:srgbClr val="E9E8E6"/>
                </a:solidFill>
                <a:latin typeface="Helios Bold" panose="020B0600000101010101" charset="0"/>
                <a:ea typeface="Helios Bold"/>
                <a:cs typeface="Helios Bold"/>
                <a:sym typeface="Helios Bold"/>
              </a:rPr>
              <a:t>데이터 수집 및 처리</a:t>
            </a:r>
            <a:endParaRPr lang="en-US" altLang="ko-KR" sz="3000" b="1" dirty="0">
              <a:solidFill>
                <a:srgbClr val="E9E8E6"/>
              </a:solidFill>
              <a:latin typeface="Helios Bold"/>
              <a:ea typeface="Helios Bold"/>
              <a:cs typeface="Helios Bold"/>
              <a:sym typeface="Helios 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28700" y="2247900"/>
            <a:ext cx="4152900" cy="7602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err="1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시장데이터</a:t>
            </a:r>
            <a:endParaRPr lang="en-US" altLang="ko-KR" sz="3000" dirty="0" smtClean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r>
              <a:rPr lang="ko-KR" altLang="en-US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기술</a:t>
            </a:r>
            <a:r>
              <a:rPr lang="en-US" altLang="ko-KR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: </a:t>
            </a:r>
            <a:r>
              <a:rPr lang="en-US" altLang="ko-KR" sz="1760" dirty="0" err="1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FinanceDataReader,pykrx,yfiance</a:t>
            </a:r>
            <a:endParaRPr lang="en-US" altLang="ko-KR" sz="1760" dirty="0" smtClean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endParaRPr lang="en-US" altLang="ko-KR" sz="1760" dirty="0" smtClean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endParaRPr lang="en-US" altLang="ko-KR" sz="1760" dirty="0" smtClean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endParaRPr lang="en-US" altLang="ko-KR" sz="1760" dirty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endParaRPr lang="en-US" altLang="ko-KR" sz="1760" dirty="0" smtClean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endParaRPr lang="en-US" altLang="ko-KR" sz="1760" dirty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endParaRPr lang="en-US" altLang="ko-KR" sz="1760" dirty="0" smtClean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endParaRPr lang="en-US" altLang="ko-KR" sz="1760" dirty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endParaRPr lang="en-US" altLang="ko-KR" sz="1760" dirty="0" smtClean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endParaRPr lang="en-US" altLang="ko-KR" sz="1760" dirty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endParaRPr lang="en-US" altLang="ko-KR" sz="1760" dirty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국내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(KRX)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및 해외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(Yahoo Finance)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주식 시세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,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일별 </a:t>
            </a:r>
            <a:r>
              <a:rPr lang="ko-KR" altLang="en-US" sz="1760" dirty="0" err="1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시고저종가</a:t>
            </a:r>
            <a:r>
              <a:rPr lang="en-US" altLang="ko-KR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데이터를 효율적으로 수집합니다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. </a:t>
            </a:r>
            <a:endParaRPr lang="en-US" altLang="ko-KR" sz="1760" dirty="0" smtClean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pPr>
              <a:lnSpc>
                <a:spcPct val="200000"/>
              </a:lnSpc>
            </a:pPr>
            <a:endParaRPr lang="en-US" altLang="ko-KR" sz="1760" dirty="0" smtClean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KOSPI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, KOSDAQ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지수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,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원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/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달러 환율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, WTI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유가 등 주요 시장 지표의 변동 데이터를 조회합니다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.</a:t>
            </a:r>
            <a:endParaRPr lang="en-US" altLang="ko-KR" sz="1760" dirty="0" smtClean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67550" y="2247900"/>
            <a:ext cx="4152900" cy="7054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기업 분석 정보</a:t>
            </a:r>
            <a:endParaRPr lang="en-US" altLang="ko-KR" sz="3000" dirty="0" smtClean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r>
              <a:rPr lang="ko-KR" altLang="en-US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기술</a:t>
            </a:r>
            <a:r>
              <a:rPr lang="en-US" altLang="ko-KR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: </a:t>
            </a:r>
            <a:r>
              <a:rPr lang="en-US" altLang="ko-KR" sz="1760" dirty="0" err="1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FinanceDataReader,pykrx,yfiance</a:t>
            </a:r>
            <a:endParaRPr lang="en-US" altLang="ko-KR" sz="1760" dirty="0" smtClean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endParaRPr lang="en-US" altLang="ko-KR" sz="1760" dirty="0" smtClean="0"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endParaRPr lang="en-US" altLang="ko-KR" sz="1760" dirty="0"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endParaRPr lang="en-US" altLang="ko-KR" sz="1760" dirty="0" smtClean="0"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endParaRPr lang="en-US" altLang="ko-KR" sz="1760" dirty="0"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endParaRPr lang="en-US" altLang="ko-KR" sz="1760" dirty="0" smtClean="0"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endParaRPr lang="en-US" altLang="ko-KR" sz="1760" dirty="0"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endParaRPr lang="en-US" altLang="ko-KR" sz="1760" dirty="0" smtClean="0"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endParaRPr lang="en-US" altLang="ko-KR" sz="1760" dirty="0"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pPr>
              <a:lnSpc>
                <a:spcPct val="200000"/>
              </a:lnSpc>
            </a:pPr>
            <a:endParaRPr lang="en-US" altLang="ko-KR" sz="1760" dirty="0" smtClean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금융감독원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 DART FSS </a:t>
            </a:r>
            <a:r>
              <a:rPr lang="ko-KR" altLang="en-US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으로부터 기업 개요</a:t>
            </a:r>
            <a:r>
              <a:rPr lang="en-US" altLang="ko-KR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, </a:t>
            </a:r>
            <a:r>
              <a:rPr lang="ko-KR" altLang="en-US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주요 재무제표</a:t>
            </a:r>
            <a:r>
              <a:rPr lang="en-US" altLang="ko-KR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, </a:t>
            </a:r>
            <a:r>
              <a:rPr lang="ko-KR" altLang="en-US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사업보고서 및 다양한 공시 자료를 조회합니다</a:t>
            </a:r>
            <a:r>
              <a:rPr lang="en-US" altLang="ko-KR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. </a:t>
            </a:r>
          </a:p>
          <a:p>
            <a:pPr>
              <a:lnSpc>
                <a:spcPct val="200000"/>
              </a:lnSpc>
            </a:pPr>
            <a:endParaRPr lang="en-US" altLang="ko-KR" sz="1760" dirty="0" smtClean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이를 통해 기업의 상세 프로필과 재무 상태를 분석하는 데 활용됩니다</a:t>
            </a:r>
            <a:r>
              <a:rPr lang="en-US" altLang="ko-KR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.</a:t>
            </a:r>
            <a:endParaRPr lang="ko-KR" altLang="en-US" sz="1760" dirty="0" smtClean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endParaRPr lang="en-US" altLang="ko-KR" sz="1760" dirty="0" smtClean="0">
              <a:latin typeface="Source Han Sans KR Light" panose="020B0600000101010101" charset="-127"/>
              <a:ea typeface="Source Han Sans KR Light" panose="020B0600000101010101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030200" y="2247900"/>
            <a:ext cx="4152900" cy="691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경제 지표 및 </a:t>
            </a:r>
            <a:r>
              <a:rPr lang="ko-KR" altLang="en-US" sz="300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뉴스</a:t>
            </a:r>
            <a:endParaRPr lang="en-US" altLang="ko-KR" sz="3000" dirty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pPr algn="ctr"/>
            <a:r>
              <a:rPr lang="ko-KR" altLang="en-US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기술</a:t>
            </a:r>
            <a:r>
              <a:rPr lang="en-US" altLang="ko-KR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: </a:t>
            </a:r>
            <a:r>
              <a:rPr lang="en-US" altLang="ko-KR" sz="1760" dirty="0" err="1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FinanceDataReader,pykrx,yfiance</a:t>
            </a:r>
            <a:endParaRPr lang="en-US" altLang="ko-KR" sz="1760" dirty="0" smtClean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한국은행 </a:t>
            </a:r>
            <a:r>
              <a:rPr lang="en-US" altLang="ko-KR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ECOS API</a:t>
            </a:r>
            <a:r>
              <a:rPr lang="ko-KR" altLang="en-US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를 통해 기준금리</a:t>
            </a:r>
            <a:r>
              <a:rPr lang="en-US" altLang="ko-KR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소비자물가지수</a:t>
            </a:r>
            <a:r>
              <a:rPr lang="en-US" altLang="ko-KR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(CPI) </a:t>
            </a:r>
            <a:r>
              <a:rPr lang="ko-KR" altLang="en-US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등 주요 거시 경제 지표 데이터를 수집합니다</a:t>
            </a:r>
            <a:r>
              <a:rPr lang="en-US" altLang="ko-KR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. </a:t>
            </a:r>
          </a:p>
          <a:p>
            <a:pPr>
              <a:lnSpc>
                <a:spcPct val="200000"/>
              </a:lnSpc>
            </a:pPr>
            <a:endParaRPr lang="en-US" altLang="ko-KR" dirty="0" smtClean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NewsAPI.org</a:t>
            </a:r>
            <a:r>
              <a:rPr lang="ko-KR" altLang="en-US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와 웹 </a:t>
            </a:r>
            <a:r>
              <a:rPr lang="ko-KR" altLang="en-US" dirty="0" err="1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스크래핑</a:t>
            </a:r>
            <a:r>
              <a:rPr lang="en-US" altLang="ko-KR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을 </a:t>
            </a:r>
            <a:r>
              <a:rPr lang="ko-KR" altLang="en-US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활용하여 국내외 주요 시장 뉴스를 통합 제공합니다</a:t>
            </a:r>
            <a:r>
              <a:rPr lang="en-US" altLang="ko-KR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.</a:t>
            </a:r>
            <a:endParaRPr lang="ko-KR" altLang="en-US" dirty="0"/>
          </a:p>
        </p:txBody>
      </p:sp>
      <p:pic>
        <p:nvPicPr>
          <p:cNvPr id="2053" name="Picture 5" descr="GitHub - FinanceData/FinanceDataReader: Financial data read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3771900"/>
            <a:ext cx="1267863" cy="126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GitHub - sharebook-kr/pykrx: KRX 주식 정보 스크래핑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905" y="4405831"/>
            <a:ext cx="1292225" cy="129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파일:Yahoo! Finance logo 2021.png - 위키백과, 우리 모두의 백과사전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650" y="3761047"/>
            <a:ext cx="1788103" cy="65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금융감독원 모바일 전자공시(DART) – Applications sur Google Pl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023" y="4399077"/>
            <a:ext cx="1333953" cy="128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한국은행, 온라인 외환심사 시스템 운영 업무 효율성↑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3540" y="4323135"/>
            <a:ext cx="1357313" cy="135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A Comparison Between NewsData.io, Newsapi.ai, and Newsapi.or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4732" y="4606938"/>
            <a:ext cx="2140268" cy="107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21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2" name="직사각형 1"/>
          <p:cNvSpPr/>
          <p:nvPr/>
        </p:nvSpPr>
        <p:spPr>
          <a:xfrm>
            <a:off x="1028700" y="455358"/>
            <a:ext cx="1467068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altLang="ko-KR" sz="3000" b="1" dirty="0" err="1" smtClean="0">
                <a:solidFill>
                  <a:srgbClr val="E9E8E6"/>
                </a:solidFill>
                <a:latin typeface="Helios Bold" panose="020B0600000101010101" charset="0"/>
                <a:ea typeface="Helios Bold"/>
                <a:cs typeface="Helios Bold"/>
                <a:sym typeface="Helios Bold"/>
              </a:rPr>
              <a:t>Ask</a:t>
            </a:r>
            <a:r>
              <a:rPr lang="en-US" altLang="ko-KR" sz="3000" dirty="0" err="1" smtClean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ios Bold" panose="020B0600000101010101" charset="0"/>
                <a:ea typeface="Helios Bold"/>
                <a:cs typeface="Helios Bold"/>
                <a:sym typeface="Helios Bold"/>
              </a:rPr>
              <a:t>Fin</a:t>
            </a:r>
            <a:endParaRPr lang="en-US" altLang="ko-KR" sz="3000" b="1" dirty="0">
              <a:solidFill>
                <a:srgbClr val="E9E8E6"/>
              </a:solidFill>
              <a:latin typeface="Helios Bold"/>
              <a:ea typeface="Helios Bold"/>
              <a:cs typeface="Helios Bold"/>
              <a:sym typeface="Helios Bold"/>
            </a:endParaRPr>
          </a:p>
        </p:txBody>
      </p:sp>
      <p:sp>
        <p:nvSpPr>
          <p:cNvPr id="7" name="TextBox 5"/>
          <p:cNvSpPr txBox="1"/>
          <p:nvPr/>
        </p:nvSpPr>
        <p:spPr>
          <a:xfrm>
            <a:off x="1060076" y="1033462"/>
            <a:ext cx="16199224" cy="5039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105"/>
              </a:lnSpc>
              <a:spcBef>
                <a:spcPct val="0"/>
              </a:spcBef>
            </a:pPr>
            <a:endParaRPr lang="en-US" sz="9361" b="1" dirty="0" smtClean="0">
              <a:solidFill>
                <a:srgbClr val="FFFFFF"/>
              </a:solidFill>
              <a:latin typeface="Helios Bold"/>
              <a:ea typeface="Helios Bold"/>
              <a:cs typeface="Helios Bold"/>
              <a:sym typeface="Helios Bold"/>
            </a:endParaRPr>
          </a:p>
          <a:p>
            <a:pPr algn="ctr">
              <a:lnSpc>
                <a:spcPts val="13105"/>
              </a:lnSpc>
              <a:spcBef>
                <a:spcPct val="0"/>
              </a:spcBef>
            </a:pPr>
            <a:endParaRPr lang="en-US" sz="9361" b="1" dirty="0">
              <a:solidFill>
                <a:srgbClr val="FFFFFF"/>
              </a:solidFill>
              <a:latin typeface="Helios Bold"/>
              <a:ea typeface="Helios Bold"/>
              <a:cs typeface="Helios Bold"/>
              <a:sym typeface="Helios Bold"/>
            </a:endParaRPr>
          </a:p>
          <a:p>
            <a:pPr algn="ctr">
              <a:lnSpc>
                <a:spcPts val="13105"/>
              </a:lnSpc>
              <a:spcBef>
                <a:spcPct val="0"/>
              </a:spcBef>
            </a:pPr>
            <a:endParaRPr lang="en-US" sz="9361" b="1" dirty="0">
              <a:solidFill>
                <a:srgbClr val="FFFFFF"/>
              </a:solidFill>
              <a:latin typeface="Helios Bold"/>
              <a:ea typeface="Helios Bold"/>
              <a:cs typeface="Helios Bold"/>
              <a:sym typeface="Helios Bold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28700" y="1333500"/>
            <a:ext cx="2985113" cy="451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ko-KR" altLang="en-US" sz="3000" b="1" dirty="0" smtClean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시스템 아키텍처</a:t>
            </a:r>
            <a:endParaRPr lang="en-US" altLang="ko-KR" sz="3000" b="1" dirty="0">
              <a:solidFill>
                <a:srgbClr val="E9E8E6"/>
              </a:solidFill>
              <a:latin typeface="Helios Bold"/>
              <a:ea typeface="Helios Bold"/>
              <a:cs typeface="Helios Bold"/>
              <a:sym typeface="Helios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146" y="2084944"/>
            <a:ext cx="13567708" cy="773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7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2" name="직사각형 1"/>
          <p:cNvSpPr/>
          <p:nvPr/>
        </p:nvSpPr>
        <p:spPr>
          <a:xfrm>
            <a:off x="1028700" y="455358"/>
            <a:ext cx="1467068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altLang="ko-KR" sz="3000" b="1" dirty="0" err="1" smtClean="0">
                <a:solidFill>
                  <a:srgbClr val="E9E8E6"/>
                </a:solidFill>
                <a:latin typeface="Helios Bold" panose="020B0600000101010101" charset="0"/>
                <a:ea typeface="Helios Bold"/>
                <a:cs typeface="Helios Bold"/>
                <a:sym typeface="Helios Bold"/>
              </a:rPr>
              <a:t>Ask</a:t>
            </a:r>
            <a:r>
              <a:rPr lang="en-US" altLang="ko-KR" sz="3000" dirty="0" err="1" smtClean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ios Bold" panose="020B0600000101010101" charset="0"/>
                <a:ea typeface="Helios Bold"/>
                <a:cs typeface="Helios Bold"/>
                <a:sym typeface="Helios Bold"/>
              </a:rPr>
              <a:t>Fin</a:t>
            </a:r>
            <a:endParaRPr lang="en-US" altLang="ko-KR" sz="3000" b="1" dirty="0">
              <a:solidFill>
                <a:srgbClr val="E9E8E6"/>
              </a:solidFill>
              <a:latin typeface="Helios Bold"/>
              <a:ea typeface="Helios Bold"/>
              <a:cs typeface="Helios Bold"/>
              <a:sym typeface="Helios Bold"/>
            </a:endParaRPr>
          </a:p>
        </p:txBody>
      </p:sp>
      <p:sp>
        <p:nvSpPr>
          <p:cNvPr id="7" name="TextBox 5"/>
          <p:cNvSpPr txBox="1"/>
          <p:nvPr/>
        </p:nvSpPr>
        <p:spPr>
          <a:xfrm>
            <a:off x="1060076" y="1033462"/>
            <a:ext cx="16199224" cy="5039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105"/>
              </a:lnSpc>
              <a:spcBef>
                <a:spcPct val="0"/>
              </a:spcBef>
            </a:pPr>
            <a:endParaRPr lang="en-US" sz="9361" b="1" dirty="0" smtClean="0">
              <a:solidFill>
                <a:srgbClr val="FFFFFF"/>
              </a:solidFill>
              <a:latin typeface="Helios Bold"/>
              <a:ea typeface="Helios Bold"/>
              <a:cs typeface="Helios Bold"/>
              <a:sym typeface="Helios Bold"/>
            </a:endParaRPr>
          </a:p>
          <a:p>
            <a:pPr algn="ctr">
              <a:lnSpc>
                <a:spcPts val="13105"/>
              </a:lnSpc>
              <a:spcBef>
                <a:spcPct val="0"/>
              </a:spcBef>
            </a:pPr>
            <a:endParaRPr lang="en-US" sz="9361" b="1" dirty="0">
              <a:solidFill>
                <a:srgbClr val="FFFFFF"/>
              </a:solidFill>
              <a:latin typeface="Helios Bold"/>
              <a:ea typeface="Helios Bold"/>
              <a:cs typeface="Helios Bold"/>
              <a:sym typeface="Helios Bold"/>
            </a:endParaRPr>
          </a:p>
          <a:p>
            <a:pPr algn="ctr">
              <a:lnSpc>
                <a:spcPts val="13105"/>
              </a:lnSpc>
              <a:spcBef>
                <a:spcPct val="0"/>
              </a:spcBef>
            </a:pPr>
            <a:endParaRPr lang="en-US" sz="9361" b="1" dirty="0">
              <a:solidFill>
                <a:srgbClr val="FFFFFF"/>
              </a:solidFill>
              <a:latin typeface="Helios Bold"/>
              <a:ea typeface="Helios Bold"/>
              <a:cs typeface="Helios Bold"/>
              <a:sym typeface="Helios Bold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28700" y="1333500"/>
            <a:ext cx="2108269" cy="451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ko-KR" altLang="en-US" sz="3000" b="1" dirty="0" err="1" smtClean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데이터흐름</a:t>
            </a:r>
            <a:endParaRPr lang="en-US" altLang="ko-KR" sz="3000" b="1" dirty="0" smtClean="0">
              <a:solidFill>
                <a:srgbClr val="E9E8E6"/>
              </a:solidFill>
              <a:latin typeface="Helios Bold"/>
              <a:ea typeface="Helios Bold"/>
              <a:cs typeface="Helios Bold"/>
              <a:sym typeface="Helios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249" y="1784906"/>
            <a:ext cx="8354878" cy="821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2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2" name="직사각형 1"/>
          <p:cNvSpPr/>
          <p:nvPr/>
        </p:nvSpPr>
        <p:spPr>
          <a:xfrm>
            <a:off x="7357752" y="5600700"/>
            <a:ext cx="3603872" cy="6036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altLang="ko-KR" sz="8000" b="1" dirty="0" err="1" smtClean="0">
                <a:solidFill>
                  <a:srgbClr val="E9E8E6"/>
                </a:solidFill>
                <a:latin typeface="Helios Bold" panose="020B0600000101010101" charset="0"/>
                <a:ea typeface="Helios Bold"/>
                <a:cs typeface="Helios Bold"/>
                <a:sym typeface="Helios Bold"/>
              </a:rPr>
              <a:t>Ask</a:t>
            </a:r>
            <a:r>
              <a:rPr lang="en-US" altLang="ko-KR" sz="8000" dirty="0" err="1" smtClean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ios Bold" panose="020B0600000101010101" charset="0"/>
                <a:ea typeface="Helios Bold"/>
                <a:cs typeface="Helios Bold"/>
                <a:sym typeface="Helios Bold"/>
              </a:rPr>
              <a:t>Fin</a:t>
            </a:r>
            <a:endParaRPr lang="en-US" altLang="ko-KR" sz="8000" b="1" dirty="0">
              <a:solidFill>
                <a:srgbClr val="E9E8E6"/>
              </a:solidFill>
              <a:latin typeface="Helios Bold"/>
              <a:ea typeface="Helios Bold"/>
              <a:cs typeface="Helios Bold"/>
              <a:sym typeface="Helios Bold"/>
            </a:endParaRPr>
          </a:p>
        </p:txBody>
      </p:sp>
      <p:sp>
        <p:nvSpPr>
          <p:cNvPr id="7" name="TextBox 5"/>
          <p:cNvSpPr txBox="1"/>
          <p:nvPr/>
        </p:nvSpPr>
        <p:spPr>
          <a:xfrm>
            <a:off x="1028700" y="1023937"/>
            <a:ext cx="16199224" cy="3359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105"/>
              </a:lnSpc>
              <a:spcBef>
                <a:spcPct val="0"/>
              </a:spcBef>
            </a:pPr>
            <a:endParaRPr lang="en-US" sz="9361" b="1" dirty="0">
              <a:solidFill>
                <a:srgbClr val="FFFFFF"/>
              </a:solidFill>
              <a:latin typeface="Helios Bold"/>
              <a:ea typeface="Helios Bold"/>
              <a:cs typeface="Helios Bold"/>
              <a:sym typeface="Helios Bold"/>
            </a:endParaRPr>
          </a:p>
          <a:p>
            <a:pPr algn="ctr">
              <a:lnSpc>
                <a:spcPts val="13105"/>
              </a:lnSpc>
              <a:spcBef>
                <a:spcPct val="0"/>
              </a:spcBef>
            </a:pPr>
            <a:r>
              <a:rPr lang="en-US" altLang="ko-KR" sz="9361" b="1" dirty="0" smtClean="0">
                <a:solidFill>
                  <a:srgbClr val="FFFFFF"/>
                </a:solidFill>
                <a:latin typeface="Helios Bold" panose="020B0600000101010101" charset="0"/>
                <a:ea typeface="Helios Bold"/>
                <a:cs typeface="Helios Bold"/>
                <a:sym typeface="Helios Bold"/>
              </a:rPr>
              <a:t>Q/A</a:t>
            </a:r>
            <a:endParaRPr lang="en-US" sz="9361" b="1" dirty="0">
              <a:solidFill>
                <a:srgbClr val="FFFFFF"/>
              </a:solidFill>
              <a:latin typeface="Helios Bold" panose="020B0600000101010101" charset="0"/>
              <a:ea typeface="Helios Bold"/>
              <a:cs typeface="Helios Bold"/>
              <a:sym typeface="Helios Bold"/>
            </a:endParaRPr>
          </a:p>
        </p:txBody>
      </p:sp>
      <p:sp>
        <p:nvSpPr>
          <p:cNvPr id="8" name="TextBox 5"/>
          <p:cNvSpPr txBox="1"/>
          <p:nvPr/>
        </p:nvSpPr>
        <p:spPr>
          <a:xfrm>
            <a:off x="1060076" y="5902545"/>
            <a:ext cx="16199224" cy="1349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105"/>
              </a:lnSpc>
              <a:spcBef>
                <a:spcPct val="0"/>
              </a:spcBef>
            </a:pPr>
            <a:r>
              <a:rPr lang="ko-KR" altLang="en-US" sz="3000" b="1" dirty="0" smtClean="0">
                <a:solidFill>
                  <a:srgbClr val="FFFFFF"/>
                </a:solidFill>
                <a:latin typeface="Helios Bold" panose="020B0600000101010101" charset="0"/>
                <a:ea typeface="Helios Bold"/>
                <a:cs typeface="Helios Bold"/>
                <a:sym typeface="Helios Bold"/>
              </a:rPr>
              <a:t>감사합니다</a:t>
            </a:r>
            <a:r>
              <a:rPr lang="en-US" altLang="ko-KR" sz="3000" b="1" dirty="0">
                <a:solidFill>
                  <a:srgbClr val="FFFFFF"/>
                </a:solidFill>
                <a:latin typeface="Helios Bold" panose="020B0600000101010101" charset="0"/>
                <a:ea typeface="Helios Bold"/>
                <a:cs typeface="Helios Bold"/>
                <a:sym typeface="Helios Bold"/>
              </a:rPr>
              <a:t>.</a:t>
            </a:r>
            <a:endParaRPr lang="en-US" sz="3000" b="1" dirty="0">
              <a:solidFill>
                <a:srgbClr val="FFFFFF"/>
              </a:solidFill>
              <a:latin typeface="Helios Bold" panose="020B0600000101010101" charset="0"/>
              <a:ea typeface="Helios Bold"/>
              <a:cs typeface="Helios Bold"/>
              <a:sym typeface="Helios Bold"/>
            </a:endParaRPr>
          </a:p>
        </p:txBody>
      </p:sp>
    </p:spTree>
    <p:extLst>
      <p:ext uri="{BB962C8B-B14F-4D97-AF65-F5344CB8AC3E}">
        <p14:creationId xmlns:p14="http://schemas.microsoft.com/office/powerpoint/2010/main" val="103891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906000" y="3346239"/>
            <a:ext cx="6858000" cy="4508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55" dirty="0" smtClean="0">
                <a:solidFill>
                  <a:srgbClr val="E9E8E6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부가 기능</a:t>
            </a:r>
            <a:r>
              <a:rPr lang="en-US" altLang="ko-KR" sz="3255" dirty="0" smtClean="0">
                <a:solidFill>
                  <a:srgbClr val="E9E8E6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: </a:t>
            </a:r>
            <a:r>
              <a:rPr lang="ko-KR" altLang="en-US" sz="3255" dirty="0" err="1" smtClean="0">
                <a:solidFill>
                  <a:srgbClr val="E9E8E6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퀀트</a:t>
            </a:r>
            <a:r>
              <a:rPr lang="ko-KR" altLang="en-US" sz="3255" dirty="0" smtClean="0">
                <a:solidFill>
                  <a:srgbClr val="E9E8E6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 기반 리포트</a:t>
            </a:r>
            <a:endParaRPr lang="en-US" altLang="ko-KR" sz="3255" dirty="0" smtClean="0">
              <a:solidFill>
                <a:srgbClr val="E9E8E6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  <a:p>
            <a:pPr>
              <a:lnSpc>
                <a:spcPct val="150000"/>
              </a:lnSpc>
            </a:pPr>
            <a:r>
              <a:rPr lang="ko-KR" altLang="en-US" sz="3255" dirty="0" smtClean="0">
                <a:solidFill>
                  <a:srgbClr val="E9E8E6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기술 </a:t>
            </a:r>
            <a:r>
              <a:rPr lang="ko-KR" altLang="en-US" sz="3255" dirty="0">
                <a:solidFill>
                  <a:srgbClr val="E9E8E6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스택</a:t>
            </a:r>
            <a:r>
              <a:rPr lang="en-US" altLang="ko-KR" sz="3255" dirty="0">
                <a:solidFill>
                  <a:srgbClr val="E9E8E6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: </a:t>
            </a:r>
            <a:r>
              <a:rPr lang="ko-KR" altLang="en-US" sz="3255" dirty="0">
                <a:solidFill>
                  <a:srgbClr val="E9E8E6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프레임워크 및 언어</a:t>
            </a:r>
            <a:endParaRPr lang="en-US" altLang="ko-KR" sz="3255" dirty="0">
              <a:solidFill>
                <a:srgbClr val="E9E8E6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  <a:p>
            <a:pPr>
              <a:lnSpc>
                <a:spcPct val="150000"/>
              </a:lnSpc>
            </a:pPr>
            <a:r>
              <a:rPr lang="ko-KR" altLang="en-US" sz="3255" dirty="0">
                <a:solidFill>
                  <a:srgbClr val="E9E8E6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기술 스택</a:t>
            </a:r>
            <a:r>
              <a:rPr lang="en-US" altLang="ko-KR" sz="3255" dirty="0">
                <a:solidFill>
                  <a:srgbClr val="E9E8E6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: </a:t>
            </a:r>
            <a:r>
              <a:rPr lang="ko-KR" altLang="en-US" sz="3255" dirty="0">
                <a:solidFill>
                  <a:srgbClr val="E9E8E6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데이터 수집 및 </a:t>
            </a:r>
            <a:r>
              <a:rPr lang="ko-KR" altLang="en-US" sz="3255" dirty="0" smtClean="0">
                <a:solidFill>
                  <a:srgbClr val="E9E8E6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처리</a:t>
            </a:r>
            <a:endParaRPr lang="en-US" altLang="ko-KR" sz="3255" dirty="0" smtClean="0">
              <a:solidFill>
                <a:srgbClr val="E9E8E6"/>
              </a:solidFill>
              <a:latin typeface="Source Han Sans KR Light" panose="020B0600000101010101" charset="-127"/>
              <a:ea typeface="Source Han Sans KR Light" panose="020B0600000101010101" charset="-127"/>
              <a:cs typeface="Source Han Sans KR Light"/>
              <a:sym typeface="Source Han Sans KR Light"/>
            </a:endParaRPr>
          </a:p>
          <a:p>
            <a:pPr>
              <a:lnSpc>
                <a:spcPct val="150000"/>
              </a:lnSpc>
            </a:pPr>
            <a:r>
              <a:rPr lang="ko-KR" altLang="en-US" sz="3255" dirty="0" smtClean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Source Han Sans KR Light"/>
                <a:sym typeface="Source Han Sans KR Light"/>
              </a:rPr>
              <a:t>시스템 아키텍처</a:t>
            </a:r>
            <a:endParaRPr lang="en-US" altLang="ko-KR" sz="3255" dirty="0" smtClean="0">
              <a:solidFill>
                <a:srgbClr val="E9E8E6"/>
              </a:solidFill>
              <a:latin typeface="Source Han Sans KR Light" panose="020B0600000101010101" charset="-127"/>
              <a:ea typeface="Source Han Sans KR Light" panose="020B0600000101010101" charset="-127"/>
              <a:cs typeface="Source Han Sans KR Light"/>
              <a:sym typeface="Source Han Sans KR Light"/>
            </a:endParaRPr>
          </a:p>
          <a:p>
            <a:pPr>
              <a:lnSpc>
                <a:spcPct val="150000"/>
              </a:lnSpc>
            </a:pPr>
            <a:r>
              <a:rPr lang="ko-KR" altLang="en-US" sz="3255" dirty="0" smtClean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Source Han Sans KR Light"/>
                <a:sym typeface="Source Han Sans KR Light"/>
              </a:rPr>
              <a:t>데이터 흐름</a:t>
            </a:r>
            <a:endParaRPr lang="en-US" altLang="ko-KR" sz="3255" dirty="0" smtClean="0">
              <a:solidFill>
                <a:srgbClr val="E9E8E6"/>
              </a:solidFill>
              <a:latin typeface="Source Han Sans KR Light" panose="020B0600000101010101" charset="-127"/>
              <a:ea typeface="Source Han Sans KR Light" panose="020B0600000101010101" charset="-127"/>
              <a:cs typeface="Source Han Sans KR Light"/>
              <a:sym typeface="Source Han Sans KR Light"/>
            </a:endParaRPr>
          </a:p>
          <a:p>
            <a:pPr>
              <a:lnSpc>
                <a:spcPct val="150000"/>
              </a:lnSpc>
            </a:pPr>
            <a:r>
              <a:rPr lang="en-US" altLang="ko-KR" sz="3255" dirty="0" smtClean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Source Han Sans KR Light"/>
                <a:sym typeface="Source Han Sans KR Light"/>
              </a:rPr>
              <a:t>Q&amp;A</a:t>
            </a:r>
            <a:endParaRPr lang="en-US" altLang="ko-KR" sz="3255" dirty="0">
              <a:solidFill>
                <a:srgbClr val="E9E8E6"/>
              </a:solidFill>
              <a:latin typeface="Source Han Sans KR Light" panose="020B0600000101010101" charset="-127"/>
              <a:ea typeface="Source Han Sans KR Light" panose="020B0600000101010101" charset="-127"/>
              <a:cs typeface="Source Han Sans KR Light"/>
              <a:sym typeface="Source Han Sans KR Light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3008" y="3346240"/>
            <a:ext cx="464790" cy="4418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3255" b="1" dirty="0" smtClean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01</a:t>
            </a:r>
            <a:endParaRPr lang="en-US" sz="3255" b="1" dirty="0">
              <a:solidFill>
                <a:srgbClr val="E9E8E6"/>
              </a:solidFill>
              <a:latin typeface="Helios Bold"/>
              <a:ea typeface="Helios Bold"/>
              <a:cs typeface="Helios Bold"/>
              <a:sym typeface="Helios Bold"/>
            </a:endParaRPr>
          </a:p>
          <a:p>
            <a:pPr algn="l">
              <a:lnSpc>
                <a:spcPct val="150000"/>
              </a:lnSpc>
            </a:pPr>
            <a:r>
              <a:rPr lang="en-US" sz="3255" b="1" dirty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02</a:t>
            </a:r>
          </a:p>
          <a:p>
            <a:pPr algn="l">
              <a:lnSpc>
                <a:spcPct val="150000"/>
              </a:lnSpc>
            </a:pPr>
            <a:r>
              <a:rPr lang="en-US" sz="3255" b="1" dirty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03</a:t>
            </a:r>
          </a:p>
          <a:p>
            <a:pPr algn="l">
              <a:lnSpc>
                <a:spcPct val="150000"/>
              </a:lnSpc>
            </a:pPr>
            <a:r>
              <a:rPr lang="en-US" sz="3255" b="1" dirty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04</a:t>
            </a:r>
          </a:p>
          <a:p>
            <a:pPr algn="l">
              <a:lnSpc>
                <a:spcPct val="150000"/>
              </a:lnSpc>
            </a:pPr>
            <a:r>
              <a:rPr lang="en-US" sz="3255" b="1" dirty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05</a:t>
            </a:r>
          </a:p>
          <a:p>
            <a:pPr algn="l">
              <a:lnSpc>
                <a:spcPct val="150000"/>
              </a:lnSpc>
            </a:pPr>
            <a:r>
              <a:rPr lang="en-US" sz="3255" b="1" dirty="0" smtClean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06</a:t>
            </a:r>
            <a:endParaRPr lang="en-US" sz="3255" b="1" dirty="0">
              <a:solidFill>
                <a:srgbClr val="E9E8E6"/>
              </a:solidFill>
              <a:latin typeface="Helios Bold"/>
              <a:ea typeface="Helios Bold"/>
              <a:cs typeface="Helios Bold"/>
              <a:sym typeface="Helio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90625" y="466494"/>
            <a:ext cx="5133975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TABLE OF CONTENTS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7" name="TextBox 3"/>
          <p:cNvSpPr txBox="1"/>
          <p:nvPr/>
        </p:nvSpPr>
        <p:spPr>
          <a:xfrm>
            <a:off x="9144000" y="3346239"/>
            <a:ext cx="464790" cy="4418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3255" b="1" dirty="0" smtClean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07</a:t>
            </a:r>
            <a:endParaRPr lang="en-US" sz="3255" b="1" dirty="0">
              <a:solidFill>
                <a:srgbClr val="E9E8E6"/>
              </a:solidFill>
              <a:latin typeface="Helios Bold"/>
              <a:ea typeface="Helios Bold"/>
              <a:cs typeface="Helios Bold"/>
              <a:sym typeface="Helios Bold"/>
            </a:endParaRPr>
          </a:p>
          <a:p>
            <a:pPr algn="l">
              <a:lnSpc>
                <a:spcPct val="150000"/>
              </a:lnSpc>
            </a:pPr>
            <a:r>
              <a:rPr lang="en-US" sz="3255" b="1" dirty="0" smtClean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08</a:t>
            </a:r>
            <a:endParaRPr lang="en-US" sz="3255" b="1" dirty="0">
              <a:solidFill>
                <a:srgbClr val="E9E8E6"/>
              </a:solidFill>
              <a:latin typeface="Helios Bold"/>
              <a:ea typeface="Helios Bold"/>
              <a:cs typeface="Helios Bold"/>
              <a:sym typeface="Helios Bold"/>
            </a:endParaRPr>
          </a:p>
          <a:p>
            <a:pPr algn="l">
              <a:lnSpc>
                <a:spcPct val="150000"/>
              </a:lnSpc>
            </a:pPr>
            <a:r>
              <a:rPr lang="en-US" sz="3255" b="1" dirty="0" smtClean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09</a:t>
            </a:r>
            <a:endParaRPr lang="en-US" sz="3255" b="1" dirty="0">
              <a:solidFill>
                <a:srgbClr val="E9E8E6"/>
              </a:solidFill>
              <a:latin typeface="Helios Bold"/>
              <a:ea typeface="Helios Bold"/>
              <a:cs typeface="Helios Bold"/>
              <a:sym typeface="Helios Bold"/>
            </a:endParaRPr>
          </a:p>
          <a:p>
            <a:pPr algn="l">
              <a:lnSpc>
                <a:spcPct val="150000"/>
              </a:lnSpc>
            </a:pPr>
            <a:r>
              <a:rPr lang="en-US" sz="3255" b="1" dirty="0" smtClean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10</a:t>
            </a:r>
            <a:endParaRPr lang="en-US" sz="3255" b="1" dirty="0">
              <a:solidFill>
                <a:srgbClr val="E9E8E6"/>
              </a:solidFill>
              <a:latin typeface="Helios Bold"/>
              <a:ea typeface="Helios Bold"/>
              <a:cs typeface="Helios Bold"/>
              <a:sym typeface="Helios Bold"/>
            </a:endParaRPr>
          </a:p>
          <a:p>
            <a:pPr algn="l">
              <a:lnSpc>
                <a:spcPct val="150000"/>
              </a:lnSpc>
            </a:pPr>
            <a:r>
              <a:rPr lang="en-US" sz="3255" b="1" dirty="0" smtClean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11</a:t>
            </a:r>
            <a:endParaRPr lang="en-US" sz="3255" b="1" dirty="0">
              <a:solidFill>
                <a:srgbClr val="E9E8E6"/>
              </a:solidFill>
              <a:latin typeface="Helios Bold"/>
              <a:ea typeface="Helios Bold"/>
              <a:cs typeface="Helios Bold"/>
              <a:sym typeface="Helios Bold"/>
            </a:endParaRPr>
          </a:p>
          <a:p>
            <a:pPr algn="l">
              <a:lnSpc>
                <a:spcPct val="150000"/>
              </a:lnSpc>
            </a:pPr>
            <a:r>
              <a:rPr lang="en-US" sz="3255" b="1" dirty="0" smtClean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12</a:t>
            </a:r>
            <a:endParaRPr lang="en-US" sz="3255" b="1" dirty="0">
              <a:solidFill>
                <a:srgbClr val="E9E8E6"/>
              </a:solidFill>
              <a:latin typeface="Helios Bold"/>
              <a:ea typeface="Helios Bold"/>
              <a:cs typeface="Helios Bold"/>
              <a:sym typeface="Helios Bold"/>
            </a:endParaRPr>
          </a:p>
        </p:txBody>
      </p:sp>
      <p:sp>
        <p:nvSpPr>
          <p:cNvPr id="9" name="TextBox 2"/>
          <p:cNvSpPr txBox="1"/>
          <p:nvPr/>
        </p:nvSpPr>
        <p:spPr>
          <a:xfrm>
            <a:off x="1752600" y="3346240"/>
            <a:ext cx="6500366" cy="4508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3255" dirty="0" smtClean="0">
                <a:solidFill>
                  <a:srgbClr val="E9E8E6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프로젝트 개요 및 정의</a:t>
            </a:r>
            <a:endParaRPr lang="en-US" altLang="ko-KR" sz="3255" dirty="0" smtClean="0">
              <a:solidFill>
                <a:srgbClr val="E9E8E6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  <a:p>
            <a:pPr algn="l">
              <a:lnSpc>
                <a:spcPct val="150000"/>
              </a:lnSpc>
            </a:pPr>
            <a:r>
              <a:rPr lang="ko-KR" altLang="en-US" sz="3255" dirty="0" smtClean="0">
                <a:solidFill>
                  <a:srgbClr val="E9E8E6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핵심 기능 </a:t>
            </a:r>
            <a:r>
              <a:rPr lang="en-US" altLang="ko-KR" sz="3255" dirty="0" smtClean="0">
                <a:solidFill>
                  <a:srgbClr val="E9E8E6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1.</a:t>
            </a:r>
            <a:r>
              <a:rPr lang="ko-KR" altLang="en-US" sz="3255" dirty="0" smtClean="0">
                <a:solidFill>
                  <a:srgbClr val="E9E8E6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시장현황 대시보드</a:t>
            </a:r>
            <a:endParaRPr lang="en-US" altLang="ko-KR" sz="3255" dirty="0" smtClean="0">
              <a:solidFill>
                <a:srgbClr val="E9E8E6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  <a:p>
            <a:pPr algn="l">
              <a:lnSpc>
                <a:spcPct val="150000"/>
              </a:lnSpc>
            </a:pPr>
            <a:r>
              <a:rPr lang="ko-KR" altLang="en-US" sz="3255" dirty="0" smtClean="0">
                <a:solidFill>
                  <a:srgbClr val="E9E8E6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핵심 기능 </a:t>
            </a:r>
            <a:r>
              <a:rPr lang="en-US" altLang="ko-KR" sz="3255" dirty="0" smtClean="0">
                <a:solidFill>
                  <a:srgbClr val="E9E8E6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2.AskFin AI (</a:t>
            </a:r>
            <a:r>
              <a:rPr lang="ko-KR" altLang="en-US" sz="3255" dirty="0" smtClean="0">
                <a:solidFill>
                  <a:srgbClr val="E9E8E6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질의응답</a:t>
            </a:r>
            <a:r>
              <a:rPr lang="en-US" altLang="ko-KR" sz="3255" dirty="0" smtClean="0">
                <a:solidFill>
                  <a:srgbClr val="E9E8E6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ko-KR" altLang="en-US" sz="3255" dirty="0" smtClean="0">
                <a:solidFill>
                  <a:srgbClr val="E9E8E6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핵심 기능 </a:t>
            </a:r>
            <a:r>
              <a:rPr lang="en-US" altLang="ko-KR" sz="3255" dirty="0" smtClean="0">
                <a:solidFill>
                  <a:srgbClr val="E9E8E6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2.Askfin AI (</a:t>
            </a:r>
            <a:r>
              <a:rPr lang="ko-KR" altLang="en-US" sz="3255" dirty="0" smtClean="0">
                <a:solidFill>
                  <a:srgbClr val="E9E8E6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결과 및 상세</a:t>
            </a:r>
            <a:r>
              <a:rPr lang="en-US" altLang="ko-KR" sz="3255" dirty="0" smtClean="0">
                <a:solidFill>
                  <a:srgbClr val="E9E8E6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3255" dirty="0">
                <a:solidFill>
                  <a:srgbClr val="E9E8E6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부가 기능</a:t>
            </a:r>
            <a:r>
              <a:rPr lang="en-US" altLang="ko-KR" sz="3255" dirty="0">
                <a:solidFill>
                  <a:srgbClr val="E9E8E6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: </a:t>
            </a:r>
            <a:r>
              <a:rPr lang="ko-KR" altLang="en-US" sz="3255" dirty="0">
                <a:solidFill>
                  <a:srgbClr val="E9E8E6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뉴스 </a:t>
            </a:r>
            <a:r>
              <a:rPr lang="ko-KR" altLang="en-US" sz="3255" dirty="0" smtClean="0">
                <a:solidFill>
                  <a:srgbClr val="E9E8E6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내용 분석</a:t>
            </a:r>
            <a:endParaRPr lang="en-US" altLang="ko-KR" sz="3255" dirty="0" smtClean="0">
              <a:solidFill>
                <a:srgbClr val="E9E8E6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  <a:p>
            <a:pPr>
              <a:lnSpc>
                <a:spcPct val="150000"/>
              </a:lnSpc>
            </a:pPr>
            <a:r>
              <a:rPr lang="ko-KR" altLang="en-US" sz="3255" dirty="0">
                <a:solidFill>
                  <a:srgbClr val="E9E8E6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부가 기능</a:t>
            </a:r>
            <a:r>
              <a:rPr lang="en-US" altLang="ko-KR" sz="3255" dirty="0">
                <a:solidFill>
                  <a:srgbClr val="E9E8E6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: </a:t>
            </a:r>
            <a:r>
              <a:rPr lang="ko-KR" altLang="en-US" sz="3255" dirty="0">
                <a:solidFill>
                  <a:srgbClr val="E9E8E6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단기 주가 추세 예측</a:t>
            </a:r>
            <a:endParaRPr lang="en-US" altLang="ko-KR" sz="3255" dirty="0" smtClean="0">
              <a:solidFill>
                <a:srgbClr val="E9E8E6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0" y="1724335"/>
            <a:ext cx="6581775" cy="71038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60" b="1" dirty="0" err="1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Ask</a:t>
            </a:r>
            <a:r>
              <a:rPr lang="en-US" altLang="ko-KR" sz="3260" dirty="0" err="1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ios Bold"/>
                <a:ea typeface="Helios Bold"/>
                <a:cs typeface="Helios Bold"/>
                <a:sym typeface="Helios Bold"/>
              </a:rPr>
              <a:t>Fin</a:t>
            </a:r>
            <a:r>
              <a:rPr lang="en-US" altLang="ko-KR" sz="3260" b="1" dirty="0" smtClean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, </a:t>
            </a:r>
            <a:r>
              <a:rPr lang="ko-KR" altLang="en-US" sz="3260" b="1" dirty="0" smtClean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당신의 파트너</a:t>
            </a:r>
            <a:endParaRPr lang="en-US" altLang="ko-KR" sz="3260" b="1" dirty="0" smtClean="0">
              <a:solidFill>
                <a:srgbClr val="E9E8E6"/>
              </a:solidFill>
              <a:latin typeface="Source Han Sans KR Light" panose="020B0600000101010101" charset="-127"/>
              <a:ea typeface="Source Han Sans KR Light" panose="020B0600000101010101" charset="-127"/>
              <a:cs typeface="Helios Bold"/>
              <a:sym typeface="Helios Bold"/>
            </a:endParaRPr>
          </a:p>
          <a:p>
            <a:pPr marL="571500" indent="-5715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3255" b="1" dirty="0" smtClean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Ai </a:t>
            </a:r>
            <a:r>
              <a:rPr lang="ko-KR" altLang="en-US" sz="3255" b="1" dirty="0" smtClean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기반 대화형 분석</a:t>
            </a:r>
            <a:endParaRPr lang="en-US" altLang="ko-KR" sz="3255" b="1" dirty="0" smtClean="0">
              <a:solidFill>
                <a:srgbClr val="E9E8E6"/>
              </a:solidFill>
              <a:latin typeface="Source Han Sans KR Light" panose="020B0600000101010101" charset="-127"/>
              <a:ea typeface="Source Han Sans KR Light" panose="020B0600000101010101" charset="-127"/>
              <a:cs typeface="Helios Bold"/>
              <a:sym typeface="Helios Bold"/>
            </a:endParaRPr>
          </a:p>
          <a:p>
            <a:pPr>
              <a:lnSpc>
                <a:spcPct val="250000"/>
              </a:lnSpc>
            </a:pPr>
            <a:r>
              <a:rPr lang="ko-KR" altLang="en-US" sz="1700" b="1" dirty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자연어 질문을 </a:t>
            </a:r>
            <a:r>
              <a:rPr lang="en-US" altLang="ko-KR" sz="1700" b="1" dirty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AI</a:t>
            </a:r>
            <a:r>
              <a:rPr lang="ko-KR" altLang="en-US" sz="1700" b="1" dirty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가 이해하고 맞춤형 분석 즉시 </a:t>
            </a:r>
            <a:r>
              <a:rPr lang="ko-KR" altLang="en-US" sz="1700" b="1" dirty="0" smtClean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제공합니다</a:t>
            </a:r>
            <a:r>
              <a:rPr lang="en-US" altLang="ko-KR" sz="1700" b="1" dirty="0" smtClean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.</a:t>
            </a:r>
          </a:p>
          <a:p>
            <a:pPr marL="571500" indent="-5715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3255" b="1" dirty="0" smtClean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직관적인 대시보드</a:t>
            </a:r>
            <a:endParaRPr lang="en-US" altLang="ko-KR" sz="3255" b="1" dirty="0" smtClean="0">
              <a:solidFill>
                <a:srgbClr val="E9E8E6"/>
              </a:solidFill>
              <a:latin typeface="Source Han Sans KR Light" panose="020B0600000101010101" charset="-127"/>
              <a:ea typeface="Source Han Sans KR Light" panose="020B0600000101010101" charset="-127"/>
              <a:cs typeface="Helios Bold"/>
              <a:sym typeface="Helios Bold"/>
            </a:endParaRPr>
          </a:p>
          <a:p>
            <a:pPr>
              <a:lnSpc>
                <a:spcPct val="250000"/>
              </a:lnSpc>
            </a:pPr>
            <a:r>
              <a:rPr lang="ko-KR" altLang="en-US" sz="1700" b="1" dirty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핵심 시장 현황 및 지표를 한눈에 파악 가능한 </a:t>
            </a:r>
            <a:r>
              <a:rPr lang="ko-KR" altLang="en-US" sz="1700" b="1" dirty="0" err="1" smtClean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시각화합니다</a:t>
            </a:r>
            <a:r>
              <a:rPr lang="en-US" altLang="ko-KR" sz="1700" b="1" dirty="0" smtClean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.</a:t>
            </a:r>
            <a:endParaRPr lang="en-US" altLang="ko-KR" sz="1700" b="1" dirty="0">
              <a:solidFill>
                <a:srgbClr val="E9E8E6"/>
              </a:solidFill>
              <a:latin typeface="Source Han Sans KR Light" panose="020B0600000101010101" charset="-127"/>
              <a:ea typeface="Source Han Sans KR Light" panose="020B0600000101010101" charset="-127"/>
              <a:cs typeface="Helios Bold"/>
              <a:sym typeface="Helios Bold"/>
            </a:endParaRPr>
          </a:p>
          <a:p>
            <a:pPr marL="571500" indent="-5715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3255" b="1" dirty="0" smtClean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복잡성 해소</a:t>
            </a:r>
            <a:endParaRPr lang="en-US" altLang="ko-KR" sz="3255" b="1" dirty="0" smtClean="0">
              <a:solidFill>
                <a:srgbClr val="E9E8E6"/>
              </a:solidFill>
              <a:latin typeface="Source Han Sans KR Light" panose="020B0600000101010101" charset="-127"/>
              <a:ea typeface="Source Han Sans KR Light" panose="020B0600000101010101" charset="-127"/>
              <a:cs typeface="Helios Bold"/>
              <a:sym typeface="Helios Bold"/>
            </a:endParaRPr>
          </a:p>
          <a:p>
            <a:pPr>
              <a:lnSpc>
                <a:spcPct val="250000"/>
              </a:lnSpc>
            </a:pPr>
            <a:r>
              <a:rPr lang="ko-KR" altLang="en-US" sz="1700" b="1" dirty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금융 데이터의 복잡성을 간소화하여 누구나 쉽게 </a:t>
            </a:r>
            <a:r>
              <a:rPr lang="ko-KR" altLang="en-US" sz="1700" b="1" dirty="0" err="1" smtClean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활용할수</a:t>
            </a:r>
            <a:r>
              <a:rPr lang="ko-KR" altLang="en-US" sz="1700" b="1" dirty="0" smtClean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 있도록 합니다</a:t>
            </a:r>
            <a:r>
              <a:rPr lang="en-US" altLang="ko-KR" sz="1700" b="1" dirty="0" smtClean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790700"/>
            <a:ext cx="6581775" cy="69730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3260" b="1" dirty="0" smtClean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기존의 복잡하고 어려운 금융 데이터</a:t>
            </a:r>
            <a:endParaRPr lang="en-US" sz="3260" b="1" dirty="0" smtClean="0">
              <a:solidFill>
                <a:srgbClr val="E9E8E6"/>
              </a:solidFill>
              <a:latin typeface="Source Han Sans KR Light" panose="020B0600000101010101" charset="-127"/>
              <a:ea typeface="Source Han Sans KR Light" panose="020B0600000101010101" charset="-127"/>
              <a:cs typeface="Helios Bold"/>
              <a:sym typeface="Helios Bold"/>
            </a:endParaRPr>
          </a:p>
          <a:p>
            <a:pPr marL="571500" indent="-5715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3255" b="1" dirty="0" smtClean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방대한 </a:t>
            </a:r>
            <a:r>
              <a:rPr lang="ko-KR" altLang="en-US" sz="3255" b="1" dirty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정보의 홍수 </a:t>
            </a:r>
            <a:endParaRPr lang="en-US" altLang="ko-KR" sz="3255" b="1" dirty="0" smtClean="0">
              <a:solidFill>
                <a:srgbClr val="E9E8E6"/>
              </a:solidFill>
              <a:latin typeface="Source Han Sans KR Light" panose="020B0600000101010101" charset="-127"/>
              <a:ea typeface="Source Han Sans KR Light" panose="020B0600000101010101" charset="-127"/>
              <a:cs typeface="Helios Bold"/>
              <a:sym typeface="Helios Bold"/>
            </a:endParaRPr>
          </a:p>
          <a:p>
            <a:pPr>
              <a:lnSpc>
                <a:spcPct val="250000"/>
              </a:lnSpc>
            </a:pPr>
            <a:r>
              <a:rPr lang="ko-KR" altLang="en-US" sz="1700" b="1" dirty="0" smtClean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매일 쏟아지는 정보 속에서 필요한 것을 찾기 어렵습니다</a:t>
            </a:r>
            <a:r>
              <a:rPr lang="en-US" altLang="ko-KR" sz="1700" b="1" dirty="0" smtClean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.</a:t>
            </a:r>
            <a:endParaRPr lang="en-US" sz="1700" b="1" dirty="0" smtClean="0">
              <a:solidFill>
                <a:srgbClr val="E9E8E6"/>
              </a:solidFill>
              <a:latin typeface="Source Han Sans KR Light" panose="020B0600000101010101" charset="-127"/>
              <a:ea typeface="Source Han Sans KR Light" panose="020B0600000101010101" charset="-127"/>
              <a:cs typeface="Helios Bold"/>
              <a:sym typeface="Helios Bold"/>
            </a:endParaRPr>
          </a:p>
          <a:p>
            <a:pPr marL="571500" indent="-57150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3255" b="1" dirty="0" smtClean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높은 전문성 요구</a:t>
            </a:r>
            <a:endParaRPr lang="en-US" altLang="ko-KR" sz="3255" b="1" dirty="0" smtClean="0">
              <a:solidFill>
                <a:srgbClr val="E9E8E6"/>
              </a:solidFill>
              <a:latin typeface="Source Han Sans KR Light" panose="020B0600000101010101" charset="-127"/>
              <a:ea typeface="Source Han Sans KR Light" panose="020B0600000101010101" charset="-127"/>
              <a:cs typeface="Helios Bold"/>
              <a:sym typeface="Helios Bold"/>
            </a:endParaRPr>
          </a:p>
          <a:p>
            <a:pPr>
              <a:lnSpc>
                <a:spcPct val="250000"/>
              </a:lnSpc>
            </a:pPr>
            <a:r>
              <a:rPr lang="ko-KR" altLang="en-US" sz="1700" b="1" dirty="0" smtClean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차트</a:t>
            </a:r>
            <a:r>
              <a:rPr lang="en-US" altLang="ko-KR" sz="1700" b="1" dirty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, </a:t>
            </a:r>
            <a:r>
              <a:rPr lang="ko-KR" altLang="en-US" sz="1700" b="1" dirty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재무제표 등 전문 </a:t>
            </a:r>
            <a:r>
              <a:rPr lang="ko-KR" altLang="en-US" sz="1700" b="1" dirty="0" smtClean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지식이 없으면 이해하기 힘듭니다</a:t>
            </a:r>
            <a:r>
              <a:rPr lang="en-US" altLang="ko-KR" sz="1700" b="1" dirty="0" smtClean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.</a:t>
            </a:r>
            <a:endParaRPr lang="en-US" sz="3255" b="1" dirty="0" smtClean="0">
              <a:solidFill>
                <a:srgbClr val="E9E8E6"/>
              </a:solidFill>
              <a:latin typeface="Source Han Sans KR Light" panose="020B0600000101010101" charset="-127"/>
              <a:ea typeface="Source Han Sans KR Light" panose="020B0600000101010101" charset="-127"/>
              <a:cs typeface="Helios Bold"/>
              <a:sym typeface="Helios Bold"/>
            </a:endParaRPr>
          </a:p>
          <a:p>
            <a:pPr marL="571500" indent="-57150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3255" b="1" dirty="0" smtClean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비 효율적인 정보 탐색</a:t>
            </a:r>
            <a:endParaRPr lang="en-US" altLang="ko-KR" sz="3255" b="1" dirty="0" smtClean="0">
              <a:solidFill>
                <a:srgbClr val="E9E8E6"/>
              </a:solidFill>
              <a:latin typeface="Source Han Sans KR Light" panose="020B0600000101010101" charset="-127"/>
              <a:ea typeface="Source Han Sans KR Light" panose="020B0600000101010101" charset="-127"/>
              <a:cs typeface="Helios Bold"/>
              <a:sym typeface="Helios Bold"/>
            </a:endParaRPr>
          </a:p>
          <a:p>
            <a:pPr>
              <a:lnSpc>
                <a:spcPct val="250000"/>
              </a:lnSpc>
            </a:pPr>
            <a:r>
              <a:rPr lang="en-US" altLang="ko-KR" sz="1700" b="1" dirty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"</a:t>
            </a:r>
            <a:r>
              <a:rPr lang="ko-KR" altLang="en-US" sz="1700" b="1" dirty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지난 </a:t>
            </a:r>
            <a:r>
              <a:rPr lang="en-US" altLang="ko-KR" sz="1700" b="1" dirty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3</a:t>
            </a:r>
            <a:r>
              <a:rPr lang="ko-KR" altLang="en-US" sz="1700" b="1" dirty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년 겨울에 오른 </a:t>
            </a:r>
            <a:r>
              <a:rPr lang="ko-KR" altLang="en-US" sz="1700" b="1" dirty="0" err="1" smtClean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제약주</a:t>
            </a:r>
            <a:r>
              <a:rPr lang="en-US" altLang="ko-KR" sz="1700" b="1" dirty="0" smtClean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?" </a:t>
            </a:r>
            <a:r>
              <a:rPr lang="ko-KR" altLang="en-US" sz="1700" b="1" dirty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처럼 특정 조건 분석에 과도한 시간 소요</a:t>
            </a:r>
            <a:r>
              <a:rPr lang="en-US" altLang="ko-KR" sz="1700" b="1" dirty="0">
                <a:solidFill>
                  <a:srgbClr val="E9E8E6"/>
                </a:solidFill>
                <a:latin typeface="Source Han Sans KR Light" panose="020B0600000101010101" charset="-127"/>
                <a:ea typeface="Source Han Sans KR Light" panose="020B0600000101010101" charset="-127"/>
                <a:cs typeface="Helios Bold"/>
                <a:sym typeface="Helios Bold"/>
              </a:rPr>
              <a:t>.</a:t>
            </a:r>
            <a:endParaRPr lang="en-US" sz="1700" b="1" dirty="0">
              <a:solidFill>
                <a:srgbClr val="E9E8E6"/>
              </a:solidFill>
              <a:latin typeface="Source Han Sans KR Light" panose="020B0600000101010101" charset="-127"/>
              <a:ea typeface="Source Han Sans KR Light" panose="020B0600000101010101" charset="-127"/>
              <a:cs typeface="Helios Bold"/>
              <a:sym typeface="Helio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90625" y="466494"/>
            <a:ext cx="7572375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altLang="ko-KR" sz="3000" b="1" dirty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Project Overview &amp; Problem Definition</a:t>
            </a:r>
            <a:endParaRPr lang="en-US" altLang="ko-KR" sz="3000" b="1" dirty="0" smtClean="0">
              <a:solidFill>
                <a:srgbClr val="E9E8E6"/>
              </a:solidFill>
              <a:latin typeface="Helios Bold"/>
              <a:ea typeface="Helios Bold"/>
              <a:cs typeface="Helios Bold"/>
              <a:sym typeface="Helios Bold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7" name="직사각형 6"/>
          <p:cNvSpPr/>
          <p:nvPr/>
        </p:nvSpPr>
        <p:spPr>
          <a:xfrm>
            <a:off x="998221" y="444235"/>
            <a:ext cx="5719835" cy="19261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14273"/>
              </a:lnSpc>
              <a:spcBef>
                <a:spcPct val="0"/>
              </a:spcBef>
            </a:pPr>
            <a:r>
              <a:rPr lang="en-US" altLang="ko-KR" sz="3000" b="1" dirty="0" smtClean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Why </a:t>
            </a:r>
            <a:r>
              <a:rPr lang="en-US" altLang="ko-KR" sz="3000" b="1" dirty="0" err="1" smtClean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Ask</a:t>
            </a:r>
            <a:r>
              <a:rPr lang="en-US" altLang="ko-KR" sz="3000" dirty="0" err="1" smtClean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ios Bold"/>
                <a:ea typeface="Helios Bold"/>
                <a:cs typeface="Helios Bold"/>
                <a:sym typeface="Helios Bold"/>
              </a:rPr>
              <a:t>Fin</a:t>
            </a:r>
            <a:r>
              <a:rPr lang="en-US" altLang="ko-KR" sz="3000" b="1" dirty="0" smtClean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?</a:t>
            </a:r>
            <a:r>
              <a:rPr lang="en-US" altLang="ko-KR" sz="3000" dirty="0" smtClean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ios Bold"/>
                <a:ea typeface="Helios Bold"/>
                <a:cs typeface="Helios Bold"/>
                <a:sym typeface="Helios Bold"/>
              </a:rPr>
              <a:t> </a:t>
            </a:r>
            <a:r>
              <a:rPr lang="en-US" altLang="ko-KR" sz="3000" b="1" dirty="0" smtClean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- </a:t>
            </a:r>
            <a:r>
              <a:rPr lang="ko-KR" altLang="en-US" sz="3000" b="1" dirty="0" smtClean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금융 정보의 벽</a:t>
            </a:r>
            <a:r>
              <a:rPr lang="en-US" altLang="ko-KR" sz="3000" dirty="0" smtClean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ios Bold"/>
                <a:ea typeface="Helios Bold"/>
                <a:cs typeface="Helios Bold"/>
                <a:sym typeface="Helios Bold"/>
              </a:rPr>
              <a:t> </a:t>
            </a:r>
            <a:endParaRPr lang="en-US" altLang="ko-KR" sz="3000" dirty="0">
              <a:ln w="0"/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elios Bold"/>
              <a:ea typeface="Helios Bold"/>
              <a:cs typeface="Helios Bold"/>
              <a:sym typeface="Helios 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38138" y="9456003"/>
            <a:ext cx="112117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복잡한 시장 데이터와 어려운 질문들</a:t>
            </a:r>
            <a:r>
              <a:rPr lang="en-US" altLang="ko-KR" sz="3000" dirty="0">
                <a:solidFill>
                  <a:schemeClr val="bg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  <a:r>
              <a:rPr lang="ko-KR" altLang="en-US" sz="3000" dirty="0">
                <a:solidFill>
                  <a:schemeClr val="bg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이제 </a:t>
            </a:r>
            <a:r>
              <a:rPr lang="en-US" altLang="ko-KR" sz="3000" b="1" dirty="0" err="1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Ask</a:t>
            </a:r>
            <a:r>
              <a:rPr lang="en-US" altLang="ko-KR" sz="3000" dirty="0" err="1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ios Bold"/>
                <a:ea typeface="Helios Bold"/>
                <a:cs typeface="Helios Bold"/>
                <a:sym typeface="Helios Bold"/>
              </a:rPr>
              <a:t>Fin</a:t>
            </a:r>
            <a:r>
              <a:rPr lang="en-US" altLang="ko-KR" sz="3000" dirty="0">
                <a:solidFill>
                  <a:schemeClr val="bg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AI</a:t>
            </a:r>
            <a:r>
              <a:rPr lang="ko-KR" altLang="en-US" sz="3000" dirty="0">
                <a:solidFill>
                  <a:schemeClr val="bg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에게 물어보세요</a:t>
            </a:r>
            <a:r>
              <a:rPr lang="en-US" altLang="ko-KR" sz="3000" dirty="0">
                <a:solidFill>
                  <a:schemeClr val="bg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501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190625" y="466494"/>
            <a:ext cx="2756743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altLang="ko-KR" sz="3000" b="1" dirty="0" smtClean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Dashboard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067795"/>
            <a:ext cx="6641632" cy="27106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8700" y="1449169"/>
            <a:ext cx="4229100" cy="594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주요 지표</a:t>
            </a:r>
            <a:r>
              <a:rPr lang="en-US" altLang="ko-KR" sz="32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/</a:t>
            </a:r>
            <a:r>
              <a:rPr lang="ko-KR" altLang="en-US" sz="32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차트</a:t>
            </a:r>
            <a:endParaRPr lang="en-US" altLang="ko-KR" sz="3260" dirty="0" smtClean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30576" y="2503358"/>
            <a:ext cx="704276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실시간 주요 지표</a:t>
            </a:r>
            <a:r>
              <a:rPr lang="en-US" altLang="ko-KR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: </a:t>
            </a:r>
            <a:r>
              <a:rPr lang="ko-KR" altLang="en-US" sz="170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코스피</a:t>
            </a:r>
            <a:r>
              <a:rPr lang="en-US" altLang="ko-KR" sz="170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,</a:t>
            </a:r>
            <a:r>
              <a:rPr lang="ko-KR" altLang="en-US" sz="170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코스닥</a:t>
            </a:r>
            <a:r>
              <a:rPr lang="en-US" altLang="ko-KR" sz="170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, </a:t>
            </a:r>
            <a:r>
              <a:rPr lang="ko-KR" altLang="en-US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지수</a:t>
            </a:r>
            <a:r>
              <a:rPr lang="en-US" altLang="ko-KR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, </a:t>
            </a:r>
            <a:r>
              <a:rPr lang="ko-KR" altLang="en-US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원</a:t>
            </a:r>
            <a:r>
              <a:rPr lang="en-US" altLang="ko-KR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/</a:t>
            </a:r>
            <a:r>
              <a:rPr lang="ko-KR" altLang="en-US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달러 </a:t>
            </a:r>
            <a:r>
              <a:rPr lang="en-US" altLang="ko-KR" sz="170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, </a:t>
            </a:r>
            <a:r>
              <a:rPr lang="en-US" altLang="ko-KR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WTI </a:t>
            </a:r>
            <a:r>
              <a:rPr lang="ko-KR" altLang="en-US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국제 유가 등 핵심 시장 지표의 현재가 및 변동률을 실시간으로 제공합니다</a:t>
            </a:r>
            <a:r>
              <a:rPr lang="en-US" altLang="ko-KR" sz="170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.</a:t>
            </a:r>
          </a:p>
          <a:p>
            <a:r>
              <a:rPr lang="en-US" altLang="ko-KR" sz="170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대화형 </a:t>
            </a:r>
            <a:r>
              <a:rPr lang="ko-KR" altLang="en-US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차트</a:t>
            </a:r>
            <a:r>
              <a:rPr lang="en-US" altLang="ko-KR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: </a:t>
            </a:r>
            <a:r>
              <a:rPr lang="ko-KR" altLang="en-US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각 지표의 일</a:t>
            </a:r>
            <a:r>
              <a:rPr lang="en-US" altLang="ko-KR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/</a:t>
            </a:r>
            <a:r>
              <a:rPr lang="ko-KR" altLang="en-US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주</a:t>
            </a:r>
            <a:r>
              <a:rPr lang="en-US" altLang="ko-KR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/</a:t>
            </a:r>
            <a:r>
              <a:rPr lang="ko-KR" altLang="en-US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월 단위 추이를 시각적인 차트로 쉽게 확인하고 분석할 수 있습니다</a:t>
            </a:r>
            <a:r>
              <a:rPr lang="en-US" altLang="ko-KR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.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4673336" y="3887618"/>
            <a:ext cx="2585964" cy="5940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2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상위거래정보</a:t>
            </a:r>
            <a:endParaRPr lang="ko-KR" altLang="en-US" sz="3260" dirty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2277" y="4532091"/>
            <a:ext cx="6697023" cy="276466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557617" y="5317482"/>
            <a:ext cx="700466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r"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종목 </a:t>
            </a:r>
            <a:r>
              <a:rPr lang="ko-KR" altLang="en-US" sz="170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순위</a:t>
            </a:r>
            <a:r>
              <a:rPr lang="en-US" altLang="ko-KR" sz="170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: </a:t>
            </a:r>
            <a:r>
              <a:rPr lang="ko-KR" altLang="en-US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당일 </a:t>
            </a:r>
            <a:r>
              <a:rPr lang="ko-KR" altLang="en-US" sz="170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코스피와 코스닥</a:t>
            </a:r>
            <a:r>
              <a:rPr lang="en-US" altLang="ko-KR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 </a:t>
            </a:r>
            <a:r>
              <a:rPr lang="ko-KR" altLang="en-US" sz="170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시장의 상위 </a:t>
            </a:r>
            <a:r>
              <a:rPr lang="ko-KR" altLang="en-US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종목 목록을 제공합니다</a:t>
            </a:r>
            <a:r>
              <a:rPr lang="en-US" altLang="ko-KR" sz="170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.</a:t>
            </a:r>
          </a:p>
          <a:p>
            <a:pPr lvl="1" algn="r"/>
            <a:r>
              <a:rPr lang="en-US" altLang="ko-KR" sz="170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 </a:t>
            </a:r>
          </a:p>
          <a:p>
            <a:pPr marL="742950" lvl="1" indent="-285750" algn="r">
              <a:buFont typeface="Arial" panose="020B0604020202020204" pitchFamily="34" charset="0"/>
              <a:buChar char="•"/>
            </a:pPr>
            <a:r>
              <a:rPr lang="ko-KR" altLang="en-US" sz="170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빠른 </a:t>
            </a:r>
            <a:r>
              <a:rPr lang="ko-KR" altLang="en-US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시장 파악</a:t>
            </a:r>
            <a:r>
              <a:rPr lang="en-US" altLang="ko-KR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: </a:t>
            </a:r>
            <a:r>
              <a:rPr lang="ko-KR" altLang="en-US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시장의 주요 흐름을 주도하는 종목들을 즉각적으로 파악할 수 있도록 돕습니다</a:t>
            </a:r>
            <a:r>
              <a:rPr lang="en-US" altLang="ko-KR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.</a:t>
            </a:r>
            <a:endParaRPr lang="en-US" altLang="ko-KR" sz="1700" dirty="0" smtClean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09216" y="7816118"/>
            <a:ext cx="719516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경제 지표 현황</a:t>
            </a:r>
            <a:r>
              <a:rPr lang="en-US" altLang="ko-KR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: </a:t>
            </a:r>
            <a:r>
              <a:rPr lang="ko-KR" altLang="en-US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한국은행 </a:t>
            </a:r>
            <a:r>
              <a:rPr lang="en-US" altLang="ko-KR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ECOS API</a:t>
            </a:r>
            <a:r>
              <a:rPr lang="ko-KR" altLang="en-US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를 연동하여 </a:t>
            </a:r>
            <a:r>
              <a:rPr lang="ko-KR" altLang="en-US" sz="170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소비자물가지수</a:t>
            </a:r>
            <a:r>
              <a:rPr lang="en-US" altLang="ko-KR" sz="170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, </a:t>
            </a:r>
            <a:r>
              <a:rPr lang="ko-KR" altLang="en-US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기준금리 등 최신 주요 경제 지표 현황을 제공합니다</a:t>
            </a:r>
            <a:r>
              <a:rPr lang="en-US" altLang="ko-KR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. </a:t>
            </a:r>
            <a:endParaRPr lang="en-US" altLang="ko-KR" sz="1700" dirty="0" smtClean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700" dirty="0" smtClean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시장 </a:t>
            </a:r>
            <a:r>
              <a:rPr lang="ko-KR" altLang="en-US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주요 뉴스</a:t>
            </a:r>
            <a:r>
              <a:rPr lang="en-US" altLang="ko-KR" sz="170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: </a:t>
            </a:r>
            <a:r>
              <a:rPr lang="ko-KR" altLang="en-US" sz="170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국내 주요 뉴스와 해외 주요 뉴스를 제공합니다</a:t>
            </a:r>
            <a:r>
              <a:rPr lang="en-US" altLang="ko-KR" sz="170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.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075476" y="6282494"/>
            <a:ext cx="2855269" cy="5940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주요 지수</a:t>
            </a:r>
            <a:r>
              <a:rPr lang="en-US" altLang="ko-KR" sz="32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&amp;</a:t>
            </a:r>
            <a:r>
              <a:rPr lang="ko-KR" altLang="en-US" sz="32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뉴스</a:t>
            </a:r>
            <a:endParaRPr lang="ko-KR" altLang="en-US" sz="3260" dirty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775" y="7070263"/>
            <a:ext cx="6689481" cy="262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12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2" name="직사각형 1"/>
          <p:cNvSpPr/>
          <p:nvPr/>
        </p:nvSpPr>
        <p:spPr>
          <a:xfrm>
            <a:off x="1028700" y="455358"/>
            <a:ext cx="1967205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altLang="ko-KR" sz="3000" b="1" dirty="0" err="1" smtClean="0">
                <a:solidFill>
                  <a:srgbClr val="E9E8E6"/>
                </a:solidFill>
                <a:latin typeface="Helios Bold" panose="020B0600000101010101" charset="0"/>
                <a:ea typeface="Helios Bold"/>
                <a:cs typeface="Helios Bold"/>
                <a:sym typeface="Helios Bold"/>
              </a:rPr>
              <a:t>Ask</a:t>
            </a:r>
            <a:r>
              <a:rPr lang="en-US" altLang="ko-KR" sz="3000" dirty="0" err="1" smtClean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ios Bold" panose="020B0600000101010101" charset="0"/>
                <a:ea typeface="Helios Bold"/>
                <a:cs typeface="Helios Bold"/>
                <a:sym typeface="Helios Bold"/>
              </a:rPr>
              <a:t>Fin</a:t>
            </a:r>
            <a:r>
              <a:rPr lang="en-US" altLang="ko-KR" sz="3000" dirty="0" smtClean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ios Bold"/>
                <a:ea typeface="Helios Bold"/>
                <a:cs typeface="Helios Bold"/>
                <a:sym typeface="Helios Bold"/>
              </a:rPr>
              <a:t> </a:t>
            </a:r>
            <a:r>
              <a:rPr lang="en-US" altLang="ko-KR" sz="3000" b="1" dirty="0" smtClean="0">
                <a:solidFill>
                  <a:srgbClr val="E9E8E6"/>
                </a:solidFill>
                <a:latin typeface="Helios Bold" panose="020B0600000101010101" charset="0"/>
                <a:ea typeface="Helios Bold"/>
                <a:cs typeface="Helios Bold"/>
                <a:sym typeface="Helios Bold"/>
              </a:rPr>
              <a:t>AI</a:t>
            </a:r>
            <a:endParaRPr lang="en-US" altLang="ko-KR" sz="3000" b="1" dirty="0">
              <a:solidFill>
                <a:srgbClr val="E9E8E6"/>
              </a:solidFill>
              <a:latin typeface="Helios Bold"/>
              <a:ea typeface="Helios Bold"/>
              <a:cs typeface="Helios Bold"/>
              <a:sym typeface="Helios Bold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095500"/>
            <a:ext cx="8486775" cy="7491318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030322" y="252757"/>
            <a:ext cx="5851282" cy="19261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4273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당신의 개인 금융 분석가</a:t>
            </a:r>
            <a:r>
              <a:rPr lang="en-US" altLang="ko-KR" sz="3000" b="1" dirty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, </a:t>
            </a:r>
            <a:r>
              <a:rPr lang="en-US" altLang="ko-KR" sz="3000" b="1" dirty="0" err="1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Ask</a:t>
            </a:r>
            <a:r>
              <a:rPr lang="en-US" altLang="ko-KR" sz="3000" dirty="0" err="1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ios Bold"/>
                <a:ea typeface="Helios Bold"/>
                <a:cs typeface="Helios Bold"/>
                <a:sym typeface="Helios Bold"/>
              </a:rPr>
              <a:t>Fin</a:t>
            </a:r>
            <a:endParaRPr lang="en-US" altLang="ko-KR" sz="3000" dirty="0">
              <a:ln w="0"/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elios Bold"/>
              <a:ea typeface="Helios Bold"/>
              <a:cs typeface="Helios Bold"/>
              <a:sym typeface="Helios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370845" y="2178925"/>
            <a:ext cx="7042760" cy="713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자연어 이해 능력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: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사용자의 복합적인 자연어 </a:t>
            </a:r>
            <a:r>
              <a:rPr lang="ko-KR" altLang="en-US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질문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 </a:t>
            </a:r>
            <a:r>
              <a:rPr lang="en-US" altLang="ko-KR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ex: 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"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지난 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3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년 동안 겨울에 가장 많이 오른 </a:t>
            </a:r>
            <a:r>
              <a:rPr lang="ko-KR" altLang="en-US" sz="1760" dirty="0" err="1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제약주는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 뭐야</a:t>
            </a:r>
            <a:r>
              <a:rPr lang="en-US" altLang="ko-KR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?"</a:t>
            </a:r>
            <a:r>
              <a:rPr lang="ko-KR" altLang="en-US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을 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AI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가 정확히 이해하고 금융 분석 의도를 파악합니다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. </a:t>
            </a:r>
            <a:endParaRPr lang="en-US" altLang="ko-KR" sz="1760" dirty="0" smtClean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pPr>
              <a:lnSpc>
                <a:spcPct val="200000"/>
              </a:lnSpc>
            </a:pPr>
            <a:endParaRPr lang="en-US" altLang="ko-KR" sz="1760" dirty="0" smtClean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pPr>
              <a:lnSpc>
                <a:spcPct val="200000"/>
              </a:lnSpc>
            </a:pPr>
            <a:endParaRPr lang="en-US" altLang="ko-KR" sz="1760" dirty="0" smtClean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AI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모델 활용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: Google Gemini 1.5-Flash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모델을 사용하여 사용자 쿼리를 </a:t>
            </a:r>
            <a:r>
              <a:rPr lang="en-US" altLang="ko-KR" sz="1760" dirty="0" err="1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stock_analysis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, </a:t>
            </a:r>
            <a:r>
              <a:rPr lang="en-US" altLang="ko-KR" sz="1760" dirty="0" err="1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indicator_lookup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, </a:t>
            </a:r>
            <a:r>
              <a:rPr lang="en-US" altLang="ko-KR" sz="1760" dirty="0" err="1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comparison_analysis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, </a:t>
            </a:r>
            <a:r>
              <a:rPr lang="en-US" altLang="ko-KR" sz="1760" dirty="0" err="1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general_inquiry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등의 유형으로 정확하게 분류합니다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. </a:t>
            </a:r>
            <a:endParaRPr lang="en-US" altLang="ko-KR" sz="1760" dirty="0" smtClean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pPr>
              <a:lnSpc>
                <a:spcPct val="200000"/>
              </a:lnSpc>
            </a:pPr>
            <a:endParaRPr lang="en-US" altLang="ko-KR" sz="1760" dirty="0" smtClean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pPr>
              <a:lnSpc>
                <a:spcPct val="200000"/>
              </a:lnSpc>
            </a:pPr>
            <a:endParaRPr lang="en-US" altLang="ko-KR" sz="1760" dirty="0" smtClean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맞춤형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분석 엔진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: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분류된 의도에 따라 </a:t>
            </a:r>
            <a:r>
              <a:rPr lang="en-US" altLang="ko-KR" sz="1760" dirty="0" err="1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FinanceDataReader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, </a:t>
            </a:r>
            <a:r>
              <a:rPr lang="en-US" altLang="ko-KR" sz="1760" dirty="0" err="1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pykrx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, DART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등 여러 금융 데이터 소스들을 연동하여 필요한 데이터를 수집하고 분석을 수행합니다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.</a:t>
            </a:r>
            <a:endParaRPr lang="ko-KR" altLang="en-US" sz="1760" dirty="0"/>
          </a:p>
        </p:txBody>
      </p:sp>
    </p:spTree>
    <p:extLst>
      <p:ext uri="{BB962C8B-B14F-4D97-AF65-F5344CB8AC3E}">
        <p14:creationId xmlns:p14="http://schemas.microsoft.com/office/powerpoint/2010/main" val="331615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2" name="직사각형 1"/>
          <p:cNvSpPr/>
          <p:nvPr/>
        </p:nvSpPr>
        <p:spPr>
          <a:xfrm>
            <a:off x="1028700" y="455358"/>
            <a:ext cx="1967205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altLang="ko-KR" sz="3000" b="1" dirty="0" err="1">
                <a:solidFill>
                  <a:srgbClr val="E9E8E6"/>
                </a:solidFill>
                <a:latin typeface="Helios Bold" panose="020B0600000101010101" charset="0"/>
                <a:ea typeface="Helios Bold"/>
                <a:cs typeface="Helios Bold"/>
                <a:sym typeface="Helios Bold"/>
              </a:rPr>
              <a:t>Ask</a:t>
            </a:r>
            <a:r>
              <a:rPr lang="en-US" altLang="ko-KR" sz="3000" dirty="0" err="1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ios Bold" panose="020B0600000101010101" charset="0"/>
                <a:ea typeface="Helios Bold"/>
                <a:cs typeface="Helios Bold"/>
                <a:sym typeface="Helios Bold"/>
              </a:rPr>
              <a:t>Fin</a:t>
            </a:r>
            <a:r>
              <a:rPr lang="en-US" altLang="ko-KR" sz="3000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ios Bold"/>
                <a:ea typeface="Helios Bold"/>
                <a:cs typeface="Helios Bold"/>
                <a:sym typeface="Helios Bold"/>
              </a:rPr>
              <a:t> </a:t>
            </a:r>
            <a:r>
              <a:rPr lang="en-US" altLang="ko-KR" sz="3000" b="1" dirty="0" smtClean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AI</a:t>
            </a:r>
            <a:endParaRPr lang="en-US" altLang="ko-KR" sz="3000" b="1" dirty="0">
              <a:solidFill>
                <a:srgbClr val="E9E8E6"/>
              </a:solidFill>
              <a:latin typeface="Helios Bold"/>
              <a:ea typeface="Helios Bold"/>
              <a:cs typeface="Helios Bold"/>
              <a:sym typeface="Helios Bold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28700" y="380925"/>
            <a:ext cx="7242688" cy="19261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4273"/>
              </a:lnSpc>
              <a:spcBef>
                <a:spcPct val="0"/>
              </a:spcBef>
            </a:pPr>
            <a:r>
              <a:rPr lang="en-US" altLang="ko-KR" sz="3000" b="1" dirty="0" err="1" smtClean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Ask</a:t>
            </a:r>
            <a:r>
              <a:rPr lang="en-US" altLang="ko-KR" sz="3000" dirty="0" err="1" smtClean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ios Bold"/>
                <a:ea typeface="Helios Bold"/>
                <a:cs typeface="Helios Bold"/>
                <a:sym typeface="Helios Bold"/>
              </a:rPr>
              <a:t>Fin</a:t>
            </a:r>
            <a:r>
              <a:rPr lang="en-US" altLang="ko-KR" sz="3000" dirty="0" smtClean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ios Bold"/>
                <a:ea typeface="Helios Bold"/>
                <a:cs typeface="Helios Bold"/>
                <a:sym typeface="Helios Bold"/>
              </a:rPr>
              <a:t> </a:t>
            </a:r>
            <a:r>
              <a:rPr lang="en-US" altLang="ko-KR" sz="3000" b="1" dirty="0" smtClean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: </a:t>
            </a:r>
            <a:r>
              <a:rPr lang="ko-KR" altLang="en-US" sz="3000" b="1" dirty="0" smtClean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깊이 있는 분석과 효율적인 탐색</a:t>
            </a:r>
            <a:endParaRPr lang="en-US" altLang="ko-KR" sz="3000" dirty="0">
              <a:ln w="0"/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elios Bold"/>
              <a:ea typeface="Helios Bold"/>
              <a:cs typeface="Helios Bold"/>
              <a:sym typeface="Helios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307093"/>
            <a:ext cx="4552399" cy="54864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2307093"/>
            <a:ext cx="4552398" cy="5486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67400" y="2307093"/>
            <a:ext cx="3581400" cy="442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직관적인 결과 제공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: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사용자의 질문에 대한 분석 결과를 </a:t>
            </a:r>
            <a:r>
              <a:rPr lang="ko-KR" altLang="en-US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테이블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형태로 깔끔하게 제시합니다</a:t>
            </a:r>
            <a:r>
              <a:rPr lang="en-US" altLang="ko-KR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760" dirty="0" smtClean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다양한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분석 유형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: </a:t>
            </a:r>
            <a:r>
              <a:rPr lang="ko-KR" altLang="en-US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특정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조건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(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예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: '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겨울에 가장 많이 오른 </a:t>
            </a:r>
            <a:r>
              <a:rPr lang="ko-KR" altLang="en-US" sz="1760" dirty="0" err="1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제약주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'),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변동성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,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또는 테마 비교 등 복합적인 분석 결과를 </a:t>
            </a:r>
            <a:r>
              <a:rPr lang="ko-KR" altLang="en-US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제공</a:t>
            </a:r>
            <a:r>
              <a:rPr lang="en-US" altLang="ko-KR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.</a:t>
            </a:r>
            <a:endParaRPr lang="ko-KR" altLang="en-US" sz="1760" dirty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173200" y="2307092"/>
            <a:ext cx="3581400" cy="5432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760" dirty="0" err="1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원클릭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 상세 정보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: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분석 결과 테이블에서 특정 </a:t>
            </a:r>
            <a:r>
              <a:rPr lang="ko-KR" altLang="en-US" sz="1760" dirty="0" err="1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종목명을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 클릭하면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,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해당 기업의 상세 정보를 담은 </a:t>
            </a:r>
            <a:r>
              <a:rPr lang="ko-KR" altLang="en-US" sz="1760" dirty="0" err="1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모달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 창이 즉시 </a:t>
            </a:r>
            <a:r>
              <a:rPr lang="ko-KR" altLang="en-US" sz="1760" dirty="0" err="1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팝업됩니다</a:t>
            </a:r>
            <a:r>
              <a:rPr lang="en-US" altLang="ko-KR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760" dirty="0" smtClean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통합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정보 제공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: </a:t>
            </a:r>
            <a:r>
              <a:rPr lang="ko-KR" altLang="en-US" sz="1760" dirty="0" err="1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모달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 내에서 관련 뉴스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,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기업 개요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,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주요 </a:t>
            </a:r>
            <a:r>
              <a:rPr lang="ko-KR" altLang="en-US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재무정보</a:t>
            </a:r>
            <a:r>
              <a:rPr lang="en-US" altLang="ko-KR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,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주요 </a:t>
            </a:r>
            <a:r>
              <a:rPr lang="ko-KR" altLang="en-US" sz="1760" dirty="0" smtClean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공시 등 </a:t>
            </a:r>
            <a:r>
              <a:rPr lang="ko-KR" altLang="en-US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다각적인 정보를 한눈에 확인할 수 있습니다</a:t>
            </a:r>
            <a:r>
              <a:rPr lang="en-US" altLang="ko-KR" sz="1760" dirty="0">
                <a:solidFill>
                  <a:schemeClr val="bg1"/>
                </a:solidFill>
                <a:latin typeface="Source Han Sans KR Light" panose="020B0600000101010101" charset="-127"/>
                <a:ea typeface="Source Han Sans KR Light" panose="020B0600000101010101" charset="-127"/>
              </a:rPr>
              <a:t>.</a:t>
            </a:r>
            <a:endParaRPr lang="ko-KR" altLang="en-US" sz="1760" dirty="0">
              <a:solidFill>
                <a:schemeClr val="bg1"/>
              </a:solidFill>
              <a:latin typeface="Source Han Sans KR Light" panose="020B0600000101010101" charset="-127"/>
              <a:ea typeface="Source Han Sans KR Light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044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2" name="직사각형 1"/>
          <p:cNvSpPr/>
          <p:nvPr/>
        </p:nvSpPr>
        <p:spPr>
          <a:xfrm>
            <a:off x="1028700" y="455358"/>
            <a:ext cx="2212465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altLang="ko-KR" sz="3000" b="1" dirty="0" smtClean="0">
                <a:solidFill>
                  <a:srgbClr val="E9E8E6"/>
                </a:solidFill>
                <a:latin typeface="Helios Bold" panose="020B0600000101010101" charset="0"/>
                <a:ea typeface="Helios Bold"/>
                <a:cs typeface="Helios Bold"/>
                <a:sym typeface="Helios Bold"/>
              </a:rPr>
              <a:t>Dashboard</a:t>
            </a:r>
            <a:endParaRPr lang="en-US" altLang="ko-KR" sz="3000" b="1" dirty="0">
              <a:solidFill>
                <a:srgbClr val="E9E8E6"/>
              </a:solidFill>
              <a:latin typeface="Helios Bold"/>
              <a:ea typeface="Helios Bold"/>
              <a:cs typeface="Helios Bold"/>
              <a:sym typeface="Helios Bold"/>
            </a:endParaRPr>
          </a:p>
        </p:txBody>
      </p:sp>
      <p:sp>
        <p:nvSpPr>
          <p:cNvPr id="7" name="TextBox 5"/>
          <p:cNvSpPr txBox="1"/>
          <p:nvPr/>
        </p:nvSpPr>
        <p:spPr>
          <a:xfrm>
            <a:off x="1060076" y="1033462"/>
            <a:ext cx="16199224" cy="5039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105"/>
              </a:lnSpc>
              <a:spcBef>
                <a:spcPct val="0"/>
              </a:spcBef>
            </a:pPr>
            <a:endParaRPr lang="en-US" sz="9361" b="1" dirty="0" smtClean="0">
              <a:solidFill>
                <a:srgbClr val="FFFFFF"/>
              </a:solidFill>
              <a:latin typeface="Helios Bold"/>
              <a:ea typeface="Helios Bold"/>
              <a:cs typeface="Helios Bold"/>
              <a:sym typeface="Helios Bold"/>
            </a:endParaRPr>
          </a:p>
          <a:p>
            <a:pPr algn="ctr">
              <a:lnSpc>
                <a:spcPts val="13105"/>
              </a:lnSpc>
              <a:spcBef>
                <a:spcPct val="0"/>
              </a:spcBef>
            </a:pPr>
            <a:endParaRPr lang="en-US" sz="9361" b="1" dirty="0">
              <a:solidFill>
                <a:srgbClr val="FFFFFF"/>
              </a:solidFill>
              <a:latin typeface="Helios Bold"/>
              <a:ea typeface="Helios Bold"/>
              <a:cs typeface="Helios Bold"/>
              <a:sym typeface="Helios Bold"/>
            </a:endParaRPr>
          </a:p>
          <a:p>
            <a:pPr algn="ctr">
              <a:lnSpc>
                <a:spcPts val="13105"/>
              </a:lnSpc>
              <a:spcBef>
                <a:spcPct val="0"/>
              </a:spcBef>
            </a:pPr>
            <a:endParaRPr lang="en-US" sz="9361" b="1" dirty="0">
              <a:solidFill>
                <a:srgbClr val="FFFFFF"/>
              </a:solidFill>
              <a:latin typeface="Helios Bold"/>
              <a:ea typeface="Helios Bold"/>
              <a:cs typeface="Helios Bold"/>
              <a:sym typeface="Helios Bold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28700" y="1333500"/>
            <a:ext cx="4483920" cy="451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ko-KR" altLang="en-US" sz="3000" b="1" dirty="0" smtClean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부가기능</a:t>
            </a:r>
            <a:r>
              <a:rPr lang="en-US" altLang="ko-KR" sz="3000" b="1" dirty="0" smtClean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: </a:t>
            </a:r>
            <a:r>
              <a:rPr lang="ko-KR" altLang="en-US" sz="3000" b="1" dirty="0" smtClean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뉴스 감성 분석</a:t>
            </a:r>
            <a:endParaRPr lang="en-US" altLang="ko-KR" sz="3000" b="1" dirty="0" smtClean="0">
              <a:solidFill>
                <a:srgbClr val="E9E8E6"/>
              </a:solidFill>
              <a:latin typeface="Helios Bold"/>
              <a:ea typeface="Helios Bold"/>
              <a:cs typeface="Helios Bold"/>
              <a:sym typeface="Helios 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02309" y="2324100"/>
            <a:ext cx="3733800" cy="5633402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latin typeface="Helios Bold" panose="020B0600000101010101" charset="0"/>
              </a:rPr>
              <a:t>AI </a:t>
            </a:r>
            <a:r>
              <a:rPr lang="ko-KR" altLang="en-US" dirty="0">
                <a:solidFill>
                  <a:schemeClr val="bg1"/>
                </a:solidFill>
                <a:latin typeface="Helios Bold" panose="020B0600000101010101" charset="0"/>
              </a:rPr>
              <a:t>기반 뉴스 감성 분석 모델</a:t>
            </a:r>
            <a:r>
              <a:rPr lang="en-US" altLang="ko-KR" dirty="0">
                <a:solidFill>
                  <a:schemeClr val="bg1"/>
                </a:solidFill>
                <a:latin typeface="Helios Bold" panose="020B0600000101010101" charset="0"/>
              </a:rPr>
              <a:t>: </a:t>
            </a:r>
            <a:endParaRPr lang="en-US" altLang="ko-KR" dirty="0" smtClean="0">
              <a:solidFill>
                <a:schemeClr val="bg1"/>
              </a:solidFill>
              <a:latin typeface="Helios Bold" panose="020B0600000101010101" charset="0"/>
            </a:endParaRPr>
          </a:p>
          <a:p>
            <a:pPr algn="ctr">
              <a:lnSpc>
                <a:spcPct val="200000"/>
              </a:lnSpc>
            </a:pPr>
            <a:endParaRPr lang="en-US" altLang="ko-KR" dirty="0">
              <a:solidFill>
                <a:schemeClr val="bg1"/>
              </a:solidFill>
              <a:latin typeface="Helios Bold" panose="020B0600000101010101" charset="0"/>
            </a:endParaRPr>
          </a:p>
          <a:p>
            <a:pPr marL="285750" indent="-28575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Helios Bold" panose="020B0600000101010101" charset="0"/>
              </a:rPr>
              <a:t>Hugging </a:t>
            </a:r>
            <a:r>
              <a:rPr lang="en-US" altLang="ko-KR" dirty="0">
                <a:solidFill>
                  <a:schemeClr val="bg1"/>
                </a:solidFill>
                <a:latin typeface="Helios Bold" panose="020B0600000101010101" charset="0"/>
              </a:rPr>
              <a:t>Face, </a:t>
            </a:r>
            <a:r>
              <a:rPr lang="en-US" altLang="ko-KR" dirty="0" err="1">
                <a:solidFill>
                  <a:schemeClr val="bg1"/>
                </a:solidFill>
                <a:latin typeface="Helios Bold" panose="020B0600000101010101" charset="0"/>
              </a:rPr>
              <a:t>kobert</a:t>
            </a:r>
            <a:r>
              <a:rPr lang="en-US" altLang="ko-KR" dirty="0">
                <a:solidFill>
                  <a:schemeClr val="bg1"/>
                </a:solidFill>
                <a:latin typeface="Helios Bold" panose="020B0600000101010101" charset="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Helios Bold" panose="020B0600000101010101" charset="0"/>
              </a:rPr>
              <a:t>기반의 텍스트 분류 모델을 활용하여 뉴스 텍스트를 분석합니다</a:t>
            </a:r>
            <a:r>
              <a:rPr lang="en-US" altLang="ko-KR" dirty="0" smtClean="0">
                <a:solidFill>
                  <a:schemeClr val="bg1"/>
                </a:solidFill>
                <a:latin typeface="Helios Bold" panose="020B0600000101010101" charset="0"/>
              </a:rPr>
              <a:t>.</a:t>
            </a:r>
          </a:p>
          <a:p>
            <a:pPr marL="285750" indent="-28575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Helios Bold" panose="020B0600000101010101" charset="0"/>
            </a:endParaRPr>
          </a:p>
          <a:p>
            <a:pPr marL="285750" indent="-28575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Helios Bold" panose="020B0600000101010101" charset="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Helios Bold" panose="020B0600000101010101" charset="0"/>
              </a:rPr>
              <a:t>대시보드에 표시되는 뉴스에 </a:t>
            </a:r>
            <a:r>
              <a:rPr lang="en-US" altLang="ko-KR" dirty="0">
                <a:solidFill>
                  <a:schemeClr val="bg1"/>
                </a:solidFill>
                <a:latin typeface="Helios Bold" panose="020B0600000101010101" charset="0"/>
              </a:rPr>
              <a:t>AI </a:t>
            </a:r>
            <a:r>
              <a:rPr lang="ko-KR" altLang="en-US" dirty="0">
                <a:solidFill>
                  <a:schemeClr val="bg1"/>
                </a:solidFill>
                <a:latin typeface="Helios Bold" panose="020B0600000101010101" charset="0"/>
              </a:rPr>
              <a:t>기반 감성 분석을 적용하여 사용자에게 더 심층적인 정보를 </a:t>
            </a:r>
            <a:r>
              <a:rPr lang="ko-KR" altLang="en-US" dirty="0" smtClean="0">
                <a:solidFill>
                  <a:schemeClr val="bg1"/>
                </a:solidFill>
                <a:latin typeface="Helios Bold" panose="020B0600000101010101" charset="0"/>
              </a:rPr>
              <a:t>제공합니다</a:t>
            </a:r>
            <a:r>
              <a:rPr lang="en-US" altLang="ko-KR" dirty="0" smtClean="0">
                <a:solidFill>
                  <a:schemeClr val="bg1"/>
                </a:solidFill>
                <a:latin typeface="Helios Bold" panose="020B0600000101010101" charset="0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841" y="2324100"/>
            <a:ext cx="11141901" cy="678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9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2" name="직사각형 1"/>
          <p:cNvSpPr/>
          <p:nvPr/>
        </p:nvSpPr>
        <p:spPr>
          <a:xfrm>
            <a:off x="1028700" y="455358"/>
            <a:ext cx="1467068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altLang="ko-KR" sz="3000" b="1" dirty="0" err="1">
                <a:solidFill>
                  <a:srgbClr val="E9E8E6"/>
                </a:solidFill>
                <a:latin typeface="Helios Bold" panose="020B0600000101010101" charset="0"/>
                <a:ea typeface="Helios Bold"/>
                <a:cs typeface="Helios Bold"/>
                <a:sym typeface="Helios Bold"/>
              </a:rPr>
              <a:t>Ask</a:t>
            </a:r>
            <a:r>
              <a:rPr lang="en-US" altLang="ko-KR" sz="3000" dirty="0" err="1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ios Bold" panose="020B0600000101010101" charset="0"/>
                <a:ea typeface="Helios Bold"/>
                <a:cs typeface="Helios Bold"/>
                <a:sym typeface="Helios Bold"/>
              </a:rPr>
              <a:t>Fin</a:t>
            </a:r>
            <a:endParaRPr lang="en-US" altLang="ko-KR" sz="3000" b="1" dirty="0">
              <a:solidFill>
                <a:srgbClr val="E9E8E6"/>
              </a:solidFill>
              <a:latin typeface="Helios Bold"/>
              <a:ea typeface="Helios Bold"/>
              <a:cs typeface="Helios Bold"/>
              <a:sym typeface="Helios Bold"/>
            </a:endParaRPr>
          </a:p>
        </p:txBody>
      </p:sp>
      <p:sp>
        <p:nvSpPr>
          <p:cNvPr id="7" name="TextBox 5"/>
          <p:cNvSpPr txBox="1"/>
          <p:nvPr/>
        </p:nvSpPr>
        <p:spPr>
          <a:xfrm>
            <a:off x="1060076" y="1033462"/>
            <a:ext cx="16199224" cy="5039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105"/>
              </a:lnSpc>
              <a:spcBef>
                <a:spcPct val="0"/>
              </a:spcBef>
            </a:pPr>
            <a:endParaRPr lang="en-US" sz="9361" b="1" dirty="0" smtClean="0">
              <a:solidFill>
                <a:srgbClr val="FFFFFF"/>
              </a:solidFill>
              <a:latin typeface="Helios Bold"/>
              <a:ea typeface="Helios Bold"/>
              <a:cs typeface="Helios Bold"/>
              <a:sym typeface="Helios Bold"/>
            </a:endParaRPr>
          </a:p>
          <a:p>
            <a:pPr algn="ctr">
              <a:lnSpc>
                <a:spcPts val="13105"/>
              </a:lnSpc>
              <a:spcBef>
                <a:spcPct val="0"/>
              </a:spcBef>
            </a:pPr>
            <a:endParaRPr lang="en-US" sz="9361" b="1" dirty="0">
              <a:solidFill>
                <a:srgbClr val="FFFFFF"/>
              </a:solidFill>
              <a:latin typeface="Helios Bold"/>
              <a:ea typeface="Helios Bold"/>
              <a:cs typeface="Helios Bold"/>
              <a:sym typeface="Helios Bold"/>
            </a:endParaRPr>
          </a:p>
          <a:p>
            <a:pPr algn="ctr">
              <a:lnSpc>
                <a:spcPts val="13105"/>
              </a:lnSpc>
              <a:spcBef>
                <a:spcPct val="0"/>
              </a:spcBef>
            </a:pPr>
            <a:endParaRPr lang="en-US" sz="9361" b="1" dirty="0">
              <a:solidFill>
                <a:srgbClr val="FFFFFF"/>
              </a:solidFill>
              <a:latin typeface="Helios Bold"/>
              <a:ea typeface="Helios Bold"/>
              <a:cs typeface="Helios Bold"/>
              <a:sym typeface="Helios Bold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28700" y="1333500"/>
            <a:ext cx="5360763" cy="451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ko-KR" altLang="en-US" sz="3000" b="1" dirty="0" smtClean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부가기능</a:t>
            </a:r>
            <a:r>
              <a:rPr lang="en-US" altLang="ko-KR" sz="3000" b="1" dirty="0" smtClean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: </a:t>
            </a:r>
            <a:r>
              <a:rPr lang="ko-KR" altLang="en-US" sz="3000" b="1" dirty="0" smtClean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단기 주가 추세 예측</a:t>
            </a:r>
            <a:endParaRPr lang="en-US" altLang="ko-KR" sz="3000" b="1" dirty="0" smtClean="0">
              <a:solidFill>
                <a:srgbClr val="E9E8E6"/>
              </a:solidFill>
              <a:latin typeface="Helios Bold"/>
              <a:ea typeface="Helios Bold"/>
              <a:cs typeface="Helios Bold"/>
              <a:sym typeface="Helios 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030200" y="2128086"/>
            <a:ext cx="3733800" cy="5079404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dirty="0" err="1">
                <a:solidFill>
                  <a:schemeClr val="bg1"/>
                </a:solidFill>
                <a:latin typeface="Helios Bold" panose="020B0600000101010101" charset="0"/>
              </a:rPr>
              <a:t>XGBoost</a:t>
            </a:r>
            <a:r>
              <a:rPr lang="en-US" altLang="ko-KR" dirty="0">
                <a:solidFill>
                  <a:schemeClr val="bg1"/>
                </a:solidFill>
                <a:latin typeface="Helios Bold" panose="020B0600000101010101" charset="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Helios Bold" panose="020B0600000101010101" charset="0"/>
              </a:rPr>
              <a:t>기반 예측 모델</a:t>
            </a:r>
            <a:endParaRPr lang="en-US" altLang="ko-KR" dirty="0" smtClean="0">
              <a:solidFill>
                <a:schemeClr val="bg1"/>
              </a:solidFill>
              <a:latin typeface="Helios Bold" panose="020B0600000101010101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Helios Bold" panose="020B0600000101010101" charset="0"/>
              </a:rPr>
              <a:t>모델 학습에 </a:t>
            </a:r>
            <a:r>
              <a:rPr lang="en-US" altLang="ko-KR" dirty="0" smtClean="0">
                <a:solidFill>
                  <a:schemeClr val="bg1"/>
                </a:solidFill>
                <a:latin typeface="Helios Bold" panose="020B0600000101010101" charset="0"/>
              </a:rPr>
              <a:t>Open</a:t>
            </a:r>
            <a:r>
              <a:rPr lang="en-US" altLang="ko-KR" dirty="0">
                <a:solidFill>
                  <a:schemeClr val="bg1"/>
                </a:solidFill>
                <a:latin typeface="Helios Bold" panose="020B0600000101010101" charset="0"/>
              </a:rPr>
              <a:t>, High, Low, Close, </a:t>
            </a:r>
            <a:r>
              <a:rPr lang="en-US" altLang="ko-KR" dirty="0" smtClean="0">
                <a:solidFill>
                  <a:schemeClr val="bg1"/>
                </a:solidFill>
                <a:latin typeface="Helios Bold" panose="020B0600000101010101" charset="0"/>
              </a:rPr>
              <a:t>Volume, Range, Volatility </a:t>
            </a:r>
            <a:r>
              <a:rPr lang="ko-KR" altLang="en-US" dirty="0" smtClean="0">
                <a:solidFill>
                  <a:schemeClr val="bg1"/>
                </a:solidFill>
                <a:latin typeface="Helios Bold" panose="020B0600000101010101" charset="0"/>
              </a:rPr>
              <a:t>와 </a:t>
            </a:r>
            <a:r>
              <a:rPr lang="ko-KR" altLang="en-US" dirty="0">
                <a:solidFill>
                  <a:schemeClr val="bg1"/>
                </a:solidFill>
                <a:latin typeface="Helios Bold" panose="020B0600000101010101" charset="0"/>
              </a:rPr>
              <a:t>같은 파생 특징들을 </a:t>
            </a:r>
            <a:r>
              <a:rPr lang="ko-KR" altLang="en-US" dirty="0" smtClean="0">
                <a:solidFill>
                  <a:schemeClr val="bg1"/>
                </a:solidFill>
                <a:latin typeface="Helios Bold" panose="020B0600000101010101" charset="0"/>
              </a:rPr>
              <a:t>학습하였습니다</a:t>
            </a:r>
            <a:r>
              <a:rPr lang="en-US" altLang="ko-KR" dirty="0" smtClean="0">
                <a:solidFill>
                  <a:schemeClr val="bg1"/>
                </a:solidFill>
                <a:latin typeface="Helios Bold" panose="020B0600000101010101" charset="0"/>
              </a:rPr>
              <a:t>.</a:t>
            </a:r>
            <a:r>
              <a:rPr lang="ko-KR" altLang="en-US" dirty="0" smtClean="0">
                <a:solidFill>
                  <a:schemeClr val="bg1"/>
                </a:solidFill>
                <a:latin typeface="Helios Bold" panose="020B0600000101010101" charset="0"/>
              </a:rPr>
              <a:t> </a:t>
            </a:r>
            <a:endParaRPr lang="en-US" altLang="ko-KR" dirty="0" smtClean="0">
              <a:solidFill>
                <a:schemeClr val="bg1"/>
              </a:solidFill>
              <a:latin typeface="Helios Bold" panose="020B0600000101010101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bg1"/>
              </a:solidFill>
              <a:latin typeface="Helios Bold" panose="020B0600000101010101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Helios Bold" panose="020B0600000101010101" charset="0"/>
              </a:rPr>
              <a:t>AI </a:t>
            </a:r>
            <a:r>
              <a:rPr lang="ko-KR" altLang="en-US" dirty="0">
                <a:solidFill>
                  <a:schemeClr val="bg1"/>
                </a:solidFill>
                <a:latin typeface="Helios Bold" panose="020B0600000101010101" charset="0"/>
              </a:rPr>
              <a:t>모델이 단기적인 주가 추세를 예측하여 사용자에게 추가적인 투자 판단 정보를 </a:t>
            </a:r>
            <a:r>
              <a:rPr lang="ko-KR" altLang="en-US" dirty="0" smtClean="0">
                <a:solidFill>
                  <a:schemeClr val="bg1"/>
                </a:solidFill>
                <a:latin typeface="Helios Bold" panose="020B0600000101010101" charset="0"/>
              </a:rPr>
              <a:t>제공합니다</a:t>
            </a:r>
            <a:r>
              <a:rPr lang="en-US" altLang="ko-KR" dirty="0" smtClean="0">
                <a:solidFill>
                  <a:schemeClr val="bg1"/>
                </a:solidFill>
                <a:latin typeface="Helios Bold" panose="020B0600000101010101" charset="0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128086"/>
            <a:ext cx="11113994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16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 flipV="1">
            <a:off x="1028700" y="1023937"/>
            <a:ext cx="1623060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2" name="직사각형 1"/>
          <p:cNvSpPr/>
          <p:nvPr/>
        </p:nvSpPr>
        <p:spPr>
          <a:xfrm>
            <a:off x="1028700" y="455358"/>
            <a:ext cx="1467068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altLang="ko-KR" sz="3000" b="1" dirty="0" err="1" smtClean="0">
                <a:solidFill>
                  <a:srgbClr val="E9E8E6"/>
                </a:solidFill>
                <a:latin typeface="Helios Bold" panose="020B0600000101010101" charset="0"/>
                <a:ea typeface="Helios Bold"/>
                <a:cs typeface="Helios Bold"/>
                <a:sym typeface="Helios Bold"/>
              </a:rPr>
              <a:t>Ask</a:t>
            </a:r>
            <a:r>
              <a:rPr lang="en-US" altLang="ko-KR" sz="3000" dirty="0" err="1" smtClean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ios Bold" panose="020B0600000101010101" charset="0"/>
                <a:ea typeface="Helios Bold"/>
                <a:cs typeface="Helios Bold"/>
                <a:sym typeface="Helios Bold"/>
              </a:rPr>
              <a:t>Fin</a:t>
            </a:r>
            <a:endParaRPr lang="en-US" altLang="ko-KR" sz="3000" b="1" dirty="0">
              <a:solidFill>
                <a:srgbClr val="E9E8E6"/>
              </a:solidFill>
              <a:latin typeface="Helios Bold"/>
              <a:ea typeface="Helios Bold"/>
              <a:cs typeface="Helios Bold"/>
              <a:sym typeface="Helios Bold"/>
            </a:endParaRPr>
          </a:p>
        </p:txBody>
      </p:sp>
      <p:sp>
        <p:nvSpPr>
          <p:cNvPr id="7" name="TextBox 5"/>
          <p:cNvSpPr txBox="1"/>
          <p:nvPr/>
        </p:nvSpPr>
        <p:spPr>
          <a:xfrm>
            <a:off x="1060076" y="1033462"/>
            <a:ext cx="16199224" cy="5039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105"/>
              </a:lnSpc>
              <a:spcBef>
                <a:spcPct val="0"/>
              </a:spcBef>
            </a:pPr>
            <a:endParaRPr lang="en-US" sz="9361" b="1" dirty="0" smtClean="0">
              <a:solidFill>
                <a:srgbClr val="FFFFFF"/>
              </a:solidFill>
              <a:latin typeface="Helios Bold"/>
              <a:ea typeface="Helios Bold"/>
              <a:cs typeface="Helios Bold"/>
              <a:sym typeface="Helios Bold"/>
            </a:endParaRPr>
          </a:p>
          <a:p>
            <a:pPr algn="ctr">
              <a:lnSpc>
                <a:spcPts val="13105"/>
              </a:lnSpc>
              <a:spcBef>
                <a:spcPct val="0"/>
              </a:spcBef>
            </a:pPr>
            <a:endParaRPr lang="en-US" sz="9361" b="1" dirty="0">
              <a:solidFill>
                <a:srgbClr val="FFFFFF"/>
              </a:solidFill>
              <a:latin typeface="Helios Bold"/>
              <a:ea typeface="Helios Bold"/>
              <a:cs typeface="Helios Bold"/>
              <a:sym typeface="Helios Bold"/>
            </a:endParaRPr>
          </a:p>
          <a:p>
            <a:pPr algn="ctr">
              <a:lnSpc>
                <a:spcPts val="13105"/>
              </a:lnSpc>
              <a:spcBef>
                <a:spcPct val="0"/>
              </a:spcBef>
            </a:pPr>
            <a:endParaRPr lang="en-US" sz="9361" b="1" dirty="0">
              <a:solidFill>
                <a:srgbClr val="FFFFFF"/>
              </a:solidFill>
              <a:latin typeface="Helios Bold"/>
              <a:ea typeface="Helios Bold"/>
              <a:cs typeface="Helios Bold"/>
              <a:sym typeface="Helios Bold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28700" y="1333500"/>
            <a:ext cx="4976042" cy="451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부가 기능</a:t>
            </a:r>
            <a:r>
              <a:rPr lang="en-US" altLang="ko-KR" sz="3000" b="1" dirty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: </a:t>
            </a:r>
            <a:r>
              <a:rPr lang="ko-KR" altLang="en-US" sz="3000" b="1" dirty="0" err="1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퀀트</a:t>
            </a:r>
            <a:r>
              <a:rPr lang="ko-KR" altLang="en-US" sz="3000" b="1" dirty="0">
                <a:solidFill>
                  <a:srgbClr val="E9E8E6"/>
                </a:solidFill>
                <a:latin typeface="Helios Bold"/>
                <a:ea typeface="Helios Bold"/>
                <a:cs typeface="Helios Bold"/>
                <a:sym typeface="Helios Bold"/>
              </a:rPr>
              <a:t> 기반 리포트</a:t>
            </a:r>
            <a:endParaRPr lang="en-US" altLang="ko-KR" sz="3000" b="1" dirty="0" smtClean="0">
              <a:solidFill>
                <a:srgbClr val="E9E8E6"/>
              </a:solidFill>
              <a:latin typeface="Helios Bold"/>
              <a:ea typeface="Helios Bold"/>
              <a:cs typeface="Helios Bold"/>
              <a:sym typeface="Helios 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0076" y="2293953"/>
            <a:ext cx="4350124" cy="3971408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  <a:latin typeface="Helios Bold" panose="020B0600000101010101" charset="0"/>
              </a:rPr>
              <a:t>경제 </a:t>
            </a:r>
            <a:r>
              <a:rPr lang="ko-KR" altLang="en-US" dirty="0">
                <a:solidFill>
                  <a:schemeClr val="bg1"/>
                </a:solidFill>
                <a:latin typeface="Helios Bold" panose="020B0600000101010101" charset="0"/>
              </a:rPr>
              <a:t>지표를 분석하여</a:t>
            </a:r>
            <a:r>
              <a:rPr lang="en-US" altLang="ko-KR" dirty="0">
                <a:solidFill>
                  <a:schemeClr val="bg1"/>
                </a:solidFill>
                <a:latin typeface="Helios Bold" panose="020B0600000101010101" charset="0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Helios Bold" panose="020B0600000101010101" charset="0"/>
              </a:rPr>
              <a:t>현재 시장의 복합적인 위험 수준을 단일 점수로 계량화합니다</a:t>
            </a:r>
            <a:r>
              <a:rPr lang="en-US" altLang="ko-KR" dirty="0">
                <a:solidFill>
                  <a:schemeClr val="bg1"/>
                </a:solidFill>
                <a:latin typeface="Helios Bold" panose="020B0600000101010101" charset="0"/>
              </a:rPr>
              <a:t>. </a:t>
            </a:r>
            <a:endParaRPr lang="en-US" altLang="ko-KR" dirty="0" smtClean="0">
              <a:solidFill>
                <a:schemeClr val="bg1"/>
              </a:solidFill>
              <a:latin typeface="Helios Bold" panose="020B0600000101010101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bg1"/>
              </a:solidFill>
              <a:latin typeface="Helios Bold" panose="020B0600000101010101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  <a:latin typeface="Helios Bold" panose="020B0600000101010101" charset="0"/>
              </a:rPr>
              <a:t>과거 </a:t>
            </a:r>
            <a:r>
              <a:rPr lang="ko-KR" altLang="en-US" dirty="0">
                <a:solidFill>
                  <a:schemeClr val="bg1"/>
                </a:solidFill>
                <a:latin typeface="Helios Bold" panose="020B0600000101010101" charset="0"/>
              </a:rPr>
              <a:t>데이터와 현재 위험도를 기반으로</a:t>
            </a:r>
            <a:r>
              <a:rPr lang="en-US" altLang="ko-KR" dirty="0">
                <a:solidFill>
                  <a:schemeClr val="bg1"/>
                </a:solidFill>
                <a:latin typeface="Helios Bold" panose="020B0600000101010101" charset="0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Helios Bold" panose="020B0600000101010101" charset="0"/>
              </a:rPr>
              <a:t>향후 </a:t>
            </a:r>
            <a:r>
              <a:rPr lang="en-US" altLang="ko-KR" dirty="0">
                <a:solidFill>
                  <a:schemeClr val="bg1"/>
                </a:solidFill>
                <a:latin typeface="Helios Bold" panose="020B0600000101010101" charset="0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Helios Bold" panose="020B0600000101010101" charset="0"/>
              </a:rPr>
              <a:t>주일의 시장 방향성과 위험도 변화를 전망합니다</a:t>
            </a:r>
            <a:r>
              <a:rPr lang="en-US" altLang="ko-KR" dirty="0">
                <a:solidFill>
                  <a:schemeClr val="bg1"/>
                </a:solidFill>
                <a:latin typeface="Helios Bold" panose="020B0600000101010101" charset="0"/>
              </a:rPr>
              <a:t>.</a:t>
            </a:r>
            <a:endParaRPr lang="en-US" altLang="ko-KR" dirty="0" smtClean="0">
              <a:solidFill>
                <a:schemeClr val="bg1"/>
              </a:solidFill>
              <a:latin typeface="Helios Bold" panose="020B0600000101010101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0" y="2297764"/>
            <a:ext cx="10020300" cy="708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98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TM04033929[[fn=슬레이트]]</Template>
  <TotalTime>609</TotalTime>
  <Words>846</Words>
  <Application>Microsoft Office PowerPoint</Application>
  <PresentationFormat>사용자 지정</PresentationFormat>
  <Paragraphs>168</Paragraphs>
  <Slides>14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Helios Bold</vt:lpstr>
      <vt:lpstr>맑은 고딕</vt:lpstr>
      <vt:lpstr>Source Han Sans KR</vt:lpstr>
      <vt:lpstr>Source Han Sans KR Light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블랙 베이지 스타트업 투자 제안서 프레젠테이션</dc:title>
  <cp:lastModifiedBy>human</cp:lastModifiedBy>
  <cp:revision>52</cp:revision>
  <dcterms:created xsi:type="dcterms:W3CDTF">2006-08-16T00:00:00Z</dcterms:created>
  <dcterms:modified xsi:type="dcterms:W3CDTF">2025-07-24T07:02:34Z</dcterms:modified>
  <dc:identifier>DAGtxQcxSB0</dc:identifier>
</cp:coreProperties>
</file>